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7" r:id="rId2"/>
    <p:sldId id="382" r:id="rId3"/>
    <p:sldId id="284" r:id="rId4"/>
    <p:sldId id="366" r:id="rId5"/>
    <p:sldId id="280" r:id="rId6"/>
    <p:sldId id="281" r:id="rId7"/>
    <p:sldId id="282" r:id="rId8"/>
    <p:sldId id="283" r:id="rId9"/>
    <p:sldId id="367" r:id="rId10"/>
    <p:sldId id="308" r:id="rId11"/>
    <p:sldId id="310" r:id="rId12"/>
    <p:sldId id="315" r:id="rId13"/>
    <p:sldId id="316" r:id="rId14"/>
    <p:sldId id="317" r:id="rId15"/>
    <p:sldId id="288" r:id="rId16"/>
    <p:sldId id="289" r:id="rId17"/>
    <p:sldId id="291" r:id="rId18"/>
    <p:sldId id="379" r:id="rId19"/>
    <p:sldId id="381" r:id="rId20"/>
    <p:sldId id="295" r:id="rId21"/>
    <p:sldId id="338" r:id="rId22"/>
    <p:sldId id="371" r:id="rId23"/>
    <p:sldId id="365" r:id="rId24"/>
    <p:sldId id="330" r:id="rId25"/>
    <p:sldId id="320" r:id="rId26"/>
    <p:sldId id="275" r:id="rId27"/>
    <p:sldId id="276" r:id="rId28"/>
    <p:sldId id="319" r:id="rId29"/>
    <p:sldId id="368" r:id="rId30"/>
    <p:sldId id="373" r:id="rId31"/>
    <p:sldId id="374" r:id="rId32"/>
    <p:sldId id="322" r:id="rId33"/>
    <p:sldId id="375" r:id="rId34"/>
    <p:sldId id="380" r:id="rId35"/>
    <p:sldId id="377" r:id="rId36"/>
    <p:sldId id="383" r:id="rId37"/>
    <p:sldId id="297" r:id="rId38"/>
    <p:sldId id="331" r:id="rId39"/>
    <p:sldId id="294" r:id="rId40"/>
    <p:sldId id="277" r:id="rId41"/>
    <p:sldId id="278" r:id="rId42"/>
    <p:sldId id="298" r:id="rId43"/>
    <p:sldId id="326" r:id="rId44"/>
    <p:sldId id="306" r:id="rId45"/>
    <p:sldId id="313" r:id="rId46"/>
    <p:sldId id="314" r:id="rId47"/>
    <p:sldId id="311" r:id="rId48"/>
    <p:sldId id="312" r:id="rId49"/>
    <p:sldId id="293" r:id="rId50"/>
    <p:sldId id="296" r:id="rId5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000000"/>
    <a:srgbClr val="4BACC6"/>
    <a:srgbClr val="8064A2"/>
    <a:srgbClr val="8064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18" autoAdjust="0"/>
    <p:restoredTop sz="91575" autoAdjust="0"/>
  </p:normalViewPr>
  <p:slideViewPr>
    <p:cSldViewPr snapToGrid="0" showGuides="1">
      <p:cViewPr varScale="1">
        <p:scale>
          <a:sx n="56" d="100"/>
          <a:sy n="56" d="100"/>
        </p:scale>
        <p:origin x="-450" y="-84"/>
      </p:cViewPr>
      <p:guideLst>
        <p:guide orient="horz" pos="1501"/>
        <p:guide orient="horz" pos="1065"/>
        <p:guide orient="horz" pos="3210"/>
        <p:guide orient="horz" pos="2521"/>
        <p:guide orient="horz" pos="1996"/>
        <p:guide orient="horz" pos="2687"/>
        <p:guide orient="horz" pos="2906"/>
        <p:guide pos="1671"/>
        <p:guide pos="490"/>
        <p:guide pos="1511"/>
        <p:guide pos="1755"/>
        <p:guide pos="2352"/>
        <p:guide pos="289"/>
        <p:guide pos="4795"/>
        <p:guide pos="5123"/>
      </p:guideLst>
    </p:cSldViewPr>
  </p:slideViewPr>
  <p:notesTextViewPr>
    <p:cViewPr>
      <p:scale>
        <a:sx n="20" d="100"/>
        <a:sy n="20" d="100"/>
      </p:scale>
      <p:origin x="0" y="0"/>
    </p:cViewPr>
  </p:notesTextViewPr>
  <p:sorterViewPr>
    <p:cViewPr>
      <p:scale>
        <a:sx n="100" d="100"/>
        <a:sy n="100" d="100"/>
      </p:scale>
      <p:origin x="0" y="0"/>
    </p:cViewPr>
  </p:sorterViewPr>
  <p:notesViewPr>
    <p:cSldViewPr snapToGrid="0">
      <p:cViewPr varScale="1">
        <p:scale>
          <a:sx n="44" d="100"/>
          <a:sy n="44" d="100"/>
        </p:scale>
        <p:origin x="-1704" y="-90"/>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5D2940F8-9080-4462-9573-D9DB8D10C0EF}" type="datetimeFigureOut">
              <a:rPr lang="en-US" smtClean="0"/>
              <a:pPr/>
              <a:t>6/3/2016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7DCBFAB2-D722-4923-A760-5692E76E84D0}"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5B1B17D-37C5-4350-AE89-1DB52E528C58}" type="datetimeFigureOut">
              <a:rPr lang="en-US" smtClean="0"/>
              <a:pPr/>
              <a:t>6/3/2016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37023D5-E56A-4C09-BAB9-FDA633336DD8}" type="slidenum">
              <a:rPr lang="en-US" smtClean="0"/>
              <a:pPr/>
              <a:t>‹#›</a:t>
            </a:fld>
            <a:endParaRPr lang="en-US" dirty="0"/>
          </a:p>
        </p:txBody>
      </p:sp>
    </p:spTree>
    <p:extLst>
      <p:ext uri="{BB962C8B-B14F-4D97-AF65-F5344CB8AC3E}">
        <p14:creationId xmlns:p14="http://schemas.microsoft.com/office/powerpoint/2010/main" xmlns="" val="368678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xmlns="" val="321579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45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47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experiment, the result in each well will be either purple (original color) or yellow (new color if mutate).</a:t>
            </a:r>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“Mutagen” is mixed into bacteria strain.</a:t>
            </a:r>
          </a:p>
          <a:p>
            <a:pPr>
              <a:buFont typeface="Arial" pitchFamily="34" charset="0"/>
              <a:buChar char="•"/>
            </a:pPr>
            <a:r>
              <a:rPr lang="en-US" dirty="0" smtClean="0"/>
              <a:t>  Bacteria/mutagen is spread on agar plates with small amount of histidine.</a:t>
            </a:r>
          </a:p>
          <a:p>
            <a:pPr>
              <a:buFont typeface="Arial" pitchFamily="34" charset="0"/>
              <a:buChar char="•"/>
            </a:pPr>
            <a:r>
              <a:rPr lang="en-US" dirty="0" smtClean="0"/>
              <a:t>  Bacteria allowed to grow with initial histidine.</a:t>
            </a:r>
          </a:p>
          <a:p>
            <a:pPr>
              <a:buFont typeface="Arial" pitchFamily="34" charset="0"/>
              <a:buChar char="•"/>
            </a:pPr>
            <a:r>
              <a:rPr lang="en-US" dirty="0" smtClean="0"/>
              <a:t>  Bacteria will die off if they do not mutate to produce their own histidine.</a:t>
            </a:r>
          </a:p>
          <a:p>
            <a:pPr>
              <a:buFont typeface="Arial" pitchFamily="34" charset="0"/>
              <a:buChar char="•"/>
            </a:pPr>
            <a:r>
              <a:rPr lang="en-US" dirty="0" smtClean="0"/>
              <a:t>  Mutated bacteria will regain histidine production and survive.</a:t>
            </a:r>
          </a:p>
          <a:p>
            <a:pPr>
              <a:buFont typeface="Arial" pitchFamily="34" charset="0"/>
              <a:buChar char="•"/>
            </a:pPr>
            <a:r>
              <a:rPr lang="en-US" dirty="0" smtClean="0"/>
              <a:t>  Count the colonies and compare to control.</a:t>
            </a:r>
          </a:p>
          <a:p>
            <a:pPr>
              <a:buFont typeface="Arial" pitchFamily="34" charset="0"/>
              <a:buChar char="•"/>
            </a:pPr>
            <a:r>
              <a:rPr lang="en-US" dirty="0" smtClean="0"/>
              <a:t>  Ratio of mutation compared to control indicates “mutation potential” of the mutagen.</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a:t>
            </a:r>
            <a:r>
              <a:rPr lang="en-US" baseline="0" dirty="0" smtClean="0"/>
              <a:t> success</a:t>
            </a:r>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For validation, the </a:t>
            </a:r>
            <a:r>
              <a:rPr lang="en-US" sz="1600" dirty="0" smtClean="0"/>
              <a:t>experiment</a:t>
            </a:r>
            <a:r>
              <a:rPr lang="en-US" sz="1400" dirty="0" smtClean="0"/>
              <a:t> is usually run in triplicates.  Each time, the results will most likely vary slightly.  </a:t>
            </a:r>
            <a:r>
              <a:rPr lang="en-US" sz="1400" b="1" dirty="0" smtClean="0"/>
              <a:t>Questions: Is the variance significant?  Or is each variation telling us basically the same thing??? </a:t>
            </a:r>
            <a:r>
              <a:rPr lang="en-US" sz="1400" dirty="0" smtClean="0"/>
              <a:t>These three plates are slightly different, but they are statistically the same!.</a:t>
            </a:r>
            <a:endParaRPr lang="en-US" sz="1400" b="1"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Options</a:t>
            </a:r>
            <a:r>
              <a:rPr lang="en-US" dirty="0" smtClean="0"/>
              <a:t>:  Fewer well / concentrations (48 decrease</a:t>
            </a:r>
            <a:r>
              <a:rPr lang="en-US" baseline="0" dirty="0" smtClean="0"/>
              <a:t> to 24 wells / concentrations);  Fewer controls (no positive? No background?); Fewer concentrations (6 concentrations decrease to 4 concentrations?); Fewer replications (2 replications? Just one?)</a:t>
            </a:r>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we know the experiment, and data points needed to be able to compare results of similar experiments at the ISS and on Earth, Ian will share the overall flowchart and </a:t>
            </a:r>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023D5-E56A-4C09-BAB9-FDA633336DD8}"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a:p>
        </p:txBody>
      </p:sp>
    </p:spTree>
    <p:extLst>
      <p:ext uri="{BB962C8B-B14F-4D97-AF65-F5344CB8AC3E}">
        <p14:creationId xmlns:p14="http://schemas.microsoft.com/office/powerpoint/2010/main" xmlns="" val="209848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a:p>
        </p:txBody>
      </p:sp>
    </p:spTree>
    <p:extLst>
      <p:ext uri="{BB962C8B-B14F-4D97-AF65-F5344CB8AC3E}">
        <p14:creationId xmlns:p14="http://schemas.microsoft.com/office/powerpoint/2010/main" xmlns="" val="12253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28B74A-EFA6-4DCA-AEE8-4FCCFCFFC166}" type="datetime1">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37933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D9ED9-1BB1-4D58-B341-3256281A0717}" type="datetime1">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273306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784-D322-44A2-89E2-F3C53D317147}" type="datetime1">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298965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4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C0FE68-D246-4C60-A110-393A0D583246}" type="datetime1">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26258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B4F73-2F2E-46F9-9C5B-B6756010921B}" type="datetime1">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130943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BD491-7C4B-4B30-AF93-C1B049642941}" type="datetime1">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143933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DAD6B-2666-4A1F-B3A7-13AA1FF443CB}" type="datetime1">
              <a:rPr lang="en-US" smtClean="0"/>
              <a:pPr/>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64999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32780-976E-4F76-A6A1-5091BAEE5D78}" type="datetime1">
              <a:rPr lang="en-US" smtClean="0"/>
              <a:pPr/>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195467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6A277-18D4-4DAA-8AF9-764E0CB56DA6}" type="datetime1">
              <a:rPr lang="en-US" smtClean="0"/>
              <a:pPr/>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4149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BA433-5AAE-4E3D-AAA0-5B00E5A57EC3}" type="datetime1">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15915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EA262-5962-4023-8EA1-3D92794E35A7}" type="datetime1">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392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AFF6B-3E5D-4948-9FC3-1A5245F80EB0}" type="datetime1">
              <a:rPr lang="en-US" smtClean="0"/>
              <a:pPr/>
              <a:t>6/3/2016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F3E40-D06C-4DEE-8EAE-B29D07B0D332}" type="slidenum">
              <a:rPr lang="en-US" smtClean="0"/>
              <a:pPr/>
              <a:t>‹#›</a:t>
            </a:fld>
            <a:endParaRPr lang="en-US" dirty="0"/>
          </a:p>
        </p:txBody>
      </p:sp>
    </p:spTree>
    <p:extLst>
      <p:ext uri="{BB962C8B-B14F-4D97-AF65-F5344CB8AC3E}">
        <p14:creationId xmlns:p14="http://schemas.microsoft.com/office/powerpoint/2010/main" xmlns="" val="2442080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2.xml"/><Relationship Id="rId5" Type="http://schemas.openxmlformats.org/officeDocument/2006/relationships/image" Target="../media/image35.emf"/><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6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0" y="181633"/>
            <a:ext cx="8520600" cy="1165200"/>
          </a:xfrm>
          <a:prstGeom prst="rect">
            <a:avLst/>
          </a:prstGeom>
        </p:spPr>
        <p:txBody>
          <a:bodyPr lIns="91425" tIns="91425" rIns="91425" bIns="91425" anchor="b" anchorCtr="0">
            <a:noAutofit/>
          </a:bodyPr>
          <a:lstStyle/>
          <a:p>
            <a:pPr lvl="0">
              <a:spcBef>
                <a:spcPts val="0"/>
              </a:spcBef>
              <a:buNone/>
            </a:pPr>
            <a:r>
              <a:rPr lang="en"/>
              <a:t>Our Team AMES For Space</a:t>
            </a:r>
          </a:p>
        </p:txBody>
      </p:sp>
      <p:sp>
        <p:nvSpPr>
          <p:cNvPr id="73" name="Shape 73"/>
          <p:cNvSpPr txBox="1">
            <a:spLocks noGrp="1"/>
          </p:cNvSpPr>
          <p:nvPr>
            <p:ph type="subTitle" idx="1"/>
          </p:nvPr>
        </p:nvSpPr>
        <p:spPr>
          <a:xfrm>
            <a:off x="311700" y="4595777"/>
            <a:ext cx="8520600" cy="1056800"/>
          </a:xfrm>
          <a:prstGeom prst="rect">
            <a:avLst/>
          </a:prstGeom>
        </p:spPr>
        <p:txBody>
          <a:bodyPr lIns="91425" tIns="91425" rIns="91425" bIns="91425" anchor="t" anchorCtr="0">
            <a:noAutofit/>
          </a:bodyPr>
          <a:lstStyle/>
          <a:p>
            <a:pPr lvl="0">
              <a:spcBef>
                <a:spcPts val="0"/>
              </a:spcBef>
              <a:buNone/>
            </a:pPr>
            <a:r>
              <a:rPr lang="en" dirty="0"/>
              <a:t>Critical Design </a:t>
            </a:r>
            <a:r>
              <a:rPr lang="en" dirty="0" smtClean="0"/>
              <a:t>Review</a:t>
            </a:r>
          </a:p>
          <a:p>
            <a:pPr lvl="0">
              <a:spcBef>
                <a:spcPts val="0"/>
              </a:spcBef>
              <a:buNone/>
            </a:pPr>
            <a:r>
              <a:rPr lang="en" dirty="0" smtClean="0"/>
              <a:t>June 4, 2016</a:t>
            </a:r>
            <a:endParaRPr lang="en" dirty="0"/>
          </a:p>
          <a:p>
            <a:pPr lvl="0">
              <a:spcBef>
                <a:spcPts val="0"/>
              </a:spcBef>
              <a:buNone/>
            </a:pPr>
            <a:endParaRPr dirty="0"/>
          </a:p>
        </p:txBody>
      </p:sp>
      <p:pic>
        <p:nvPicPr>
          <p:cNvPr id="74" name="Shape 74"/>
          <p:cNvPicPr preferRelativeResize="0"/>
          <p:nvPr/>
        </p:nvPicPr>
        <p:blipFill rotWithShape="1">
          <a:blip r:embed="rId3">
            <a:alphaModFix/>
          </a:blip>
          <a:srcRect/>
          <a:stretch/>
        </p:blipFill>
        <p:spPr>
          <a:xfrm>
            <a:off x="2217420" y="1565349"/>
            <a:ext cx="4160520" cy="3030400"/>
          </a:xfrm>
          <a:prstGeom prst="rect">
            <a:avLst/>
          </a:prstGeom>
          <a:noFill/>
          <a:ln>
            <a:noFill/>
          </a:ln>
        </p:spPr>
      </p:pic>
      <p:sp>
        <p:nvSpPr>
          <p:cNvPr id="5" name="Slide Number Placeholder 4"/>
          <p:cNvSpPr>
            <a:spLocks noGrp="1"/>
          </p:cNvSpPr>
          <p:nvPr>
            <p:ph type="sldNum" sz="quarter" idx="12"/>
          </p:nvPr>
        </p:nvSpPr>
        <p:spPr/>
        <p:txBody>
          <a:bodyPr/>
          <a:lstStyle/>
          <a:p>
            <a:fld id="{672F3E40-D06C-4DEE-8EAE-B29D07B0D332}" type="slidenum">
              <a:rPr lang="en-US" smtClean="0"/>
              <a:pPr/>
              <a:t>1</a:t>
            </a:fld>
            <a:endParaRPr lang="en-US" dirty="0"/>
          </a:p>
        </p:txBody>
      </p:sp>
      <p:pic>
        <p:nvPicPr>
          <p:cNvPr id="91137" name="Picture 1" descr="C:\Users\Kathleen\Pictures\BSA CASIS mission patch.png"/>
          <p:cNvPicPr>
            <a:picLocks noChangeAspect="1" noChangeArrowheads="1"/>
          </p:cNvPicPr>
          <p:nvPr/>
        </p:nvPicPr>
        <p:blipFill>
          <a:blip r:embed="rId4"/>
          <a:srcRect/>
          <a:stretch>
            <a:fillRect/>
          </a:stretch>
        </p:blipFill>
        <p:spPr bwMode="auto">
          <a:xfrm>
            <a:off x="-1" y="4474564"/>
            <a:ext cx="1933731" cy="2383436"/>
          </a:xfrm>
          <a:prstGeom prst="rect">
            <a:avLst/>
          </a:prstGeom>
          <a:noFill/>
        </p:spPr>
      </p:pic>
      <p:pic>
        <p:nvPicPr>
          <p:cNvPr id="91138" name="Picture 2" descr="C:\Users\Kathleen\Pictures\CASIS-LOGO-Block.jpg"/>
          <p:cNvPicPr>
            <a:picLocks noChangeAspect="1" noChangeArrowheads="1"/>
          </p:cNvPicPr>
          <p:nvPr/>
        </p:nvPicPr>
        <p:blipFill>
          <a:blip r:embed="rId5"/>
          <a:srcRect/>
          <a:stretch>
            <a:fillRect/>
          </a:stretch>
        </p:blipFill>
        <p:spPr bwMode="auto">
          <a:xfrm>
            <a:off x="6760771" y="1379095"/>
            <a:ext cx="2383229" cy="914400"/>
          </a:xfrm>
          <a:prstGeom prst="rect">
            <a:avLst/>
          </a:prstGeom>
          <a:noFill/>
        </p:spPr>
      </p:pic>
      <p:pic>
        <p:nvPicPr>
          <p:cNvPr id="91139" name="Picture 3" descr="C:\Users\Kathleen\Pictures\BSA logo.jpg"/>
          <p:cNvPicPr>
            <a:picLocks noChangeAspect="1" noChangeArrowheads="1"/>
          </p:cNvPicPr>
          <p:nvPr/>
        </p:nvPicPr>
        <p:blipFill>
          <a:blip r:embed="rId6" cstate="print"/>
          <a:srcRect/>
          <a:stretch>
            <a:fillRect/>
          </a:stretch>
        </p:blipFill>
        <p:spPr bwMode="auto">
          <a:xfrm>
            <a:off x="0" y="1274514"/>
            <a:ext cx="1658445" cy="1243834"/>
          </a:xfrm>
          <a:prstGeom prst="rect">
            <a:avLst/>
          </a:prstGeom>
          <a:noFill/>
        </p:spPr>
      </p:pic>
      <p:pic>
        <p:nvPicPr>
          <p:cNvPr id="91140" name="Picture 4" descr="C:\Users\Kathleen\Pictures\ISS\EBPI(WEB_Small).jpg"/>
          <p:cNvPicPr>
            <a:picLocks noChangeAspect="1" noChangeArrowheads="1"/>
          </p:cNvPicPr>
          <p:nvPr/>
        </p:nvPicPr>
        <p:blipFill>
          <a:blip r:embed="rId7"/>
          <a:srcRect/>
          <a:stretch>
            <a:fillRect/>
          </a:stretch>
        </p:blipFill>
        <p:spPr bwMode="auto">
          <a:xfrm>
            <a:off x="6960780" y="5771212"/>
            <a:ext cx="1748504" cy="642575"/>
          </a:xfrm>
          <a:prstGeom prst="rect">
            <a:avLst/>
          </a:prstGeom>
          <a:noFill/>
        </p:spPr>
      </p:pic>
      <p:pic>
        <p:nvPicPr>
          <p:cNvPr id="91141" name="Picture 5" descr="C:\Users\Kathleen\Pictures\ISS\SparkfunLogo.png"/>
          <p:cNvPicPr>
            <a:picLocks noChangeAspect="1" noChangeArrowheads="1"/>
          </p:cNvPicPr>
          <p:nvPr/>
        </p:nvPicPr>
        <p:blipFill>
          <a:blip r:embed="rId8"/>
          <a:srcRect/>
          <a:stretch>
            <a:fillRect/>
          </a:stretch>
        </p:blipFill>
        <p:spPr bwMode="auto">
          <a:xfrm>
            <a:off x="156718" y="2768444"/>
            <a:ext cx="1895349" cy="1181256"/>
          </a:xfrm>
          <a:prstGeom prst="rect">
            <a:avLst/>
          </a:prstGeom>
          <a:noFill/>
        </p:spPr>
      </p:pic>
      <p:pic>
        <p:nvPicPr>
          <p:cNvPr id="91142" name="Picture 6" descr="C:\Users\Kathleen\Pictures\ISS\NanoRacks logo.png"/>
          <p:cNvPicPr>
            <a:picLocks noChangeAspect="1" noChangeArrowheads="1"/>
          </p:cNvPicPr>
          <p:nvPr/>
        </p:nvPicPr>
        <p:blipFill>
          <a:blip r:embed="rId9"/>
          <a:srcRect/>
          <a:stretch>
            <a:fillRect/>
          </a:stretch>
        </p:blipFill>
        <p:spPr bwMode="auto">
          <a:xfrm>
            <a:off x="7416800" y="3015362"/>
            <a:ext cx="1227836" cy="1399732"/>
          </a:xfrm>
          <a:prstGeom prst="rect">
            <a:avLst/>
          </a:prstGeom>
          <a:noFill/>
        </p:spPr>
      </p:pic>
      <p:pic>
        <p:nvPicPr>
          <p:cNvPr id="1026" name="Picture 2" descr="C:\Users\Kathleen\Pictures\ISS\TX AM Engng logo.jpg"/>
          <p:cNvPicPr>
            <a:picLocks noChangeAspect="1" noChangeArrowheads="1"/>
          </p:cNvPicPr>
          <p:nvPr/>
        </p:nvPicPr>
        <p:blipFill>
          <a:blip r:embed="rId10"/>
          <a:srcRect/>
          <a:stretch>
            <a:fillRect/>
          </a:stretch>
        </p:blipFill>
        <p:spPr bwMode="auto">
          <a:xfrm>
            <a:off x="2696744" y="5919189"/>
            <a:ext cx="3438525" cy="619125"/>
          </a:xfrm>
          <a:prstGeom prst="rect">
            <a:avLst/>
          </a:prstGeom>
          <a:noFill/>
        </p:spPr>
      </p:pic>
    </p:spTree>
    <p:extLst>
      <p:ext uri="{BB962C8B-B14F-4D97-AF65-F5344CB8AC3E}">
        <p14:creationId xmlns:p14="http://schemas.microsoft.com/office/powerpoint/2010/main" xmlns="" val="200450614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Analytics:  Statistical Significance</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a:t>As designed, the full experiment is:</a:t>
            </a:r>
          </a:p>
          <a:p>
            <a:pPr lvl="1"/>
            <a:r>
              <a:rPr lang="en-US" sz="2200" dirty="0"/>
              <a:t>48 wells / concentration (or control)</a:t>
            </a:r>
          </a:p>
          <a:p>
            <a:pPr lvl="1"/>
            <a:r>
              <a:rPr lang="en-US" sz="2200" dirty="0"/>
              <a:t>Background controls in triplicate:  48 x 3 = 144 wells</a:t>
            </a:r>
          </a:p>
          <a:p>
            <a:pPr lvl="1"/>
            <a:r>
              <a:rPr lang="en-US" sz="2200" dirty="0"/>
              <a:t>Positive controls in triplicate: 48 x 3 = 144 wells</a:t>
            </a:r>
          </a:p>
          <a:p>
            <a:pPr lvl="1"/>
            <a:r>
              <a:rPr lang="en-US" sz="2200" dirty="0"/>
              <a:t>6 concentrations in triplicate: 48 x 6 x 3 = 864 wells</a:t>
            </a:r>
            <a:endParaRPr lang="en-US" dirty="0"/>
          </a:p>
          <a:p>
            <a:r>
              <a:rPr lang="en-US" sz="2800" dirty="0"/>
              <a:t>Total Wells	 = 144+144+864 = 1152 wells</a:t>
            </a:r>
          </a:p>
          <a:p>
            <a:endParaRPr lang="en-US" dirty="0"/>
          </a:p>
          <a:p>
            <a:r>
              <a:rPr lang="en-US" dirty="0"/>
              <a:t>TOO BIG for our NanoRacks system.</a:t>
            </a:r>
          </a:p>
          <a:p>
            <a:endParaRPr lang="en-US" dirty="0"/>
          </a:p>
          <a:p>
            <a:r>
              <a:rPr lang="en-US" dirty="0"/>
              <a:t>NEED to reduce the experiment</a:t>
            </a:r>
          </a:p>
          <a:p>
            <a:pPr lvl="1"/>
            <a:endParaRPr lang="en-US" dirty="0"/>
          </a:p>
        </p:txBody>
      </p:sp>
      <p:pic>
        <p:nvPicPr>
          <p:cNvPr id="4" name="Picture 2" descr="http://www.gentronix.co.uk/wp-content/uploads/2012/12/AMES-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90844" y="1578880"/>
            <a:ext cx="1697921" cy="14428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a:stretch>
            <a:fillRect/>
          </a:stretch>
        </p:blipFill>
        <p:spPr>
          <a:xfrm>
            <a:off x="6966798" y="4757031"/>
            <a:ext cx="1546012" cy="1419932"/>
          </a:xfrm>
          <a:prstGeom prst="rect">
            <a:avLst/>
          </a:prstGeom>
        </p:spPr>
      </p:pic>
      <p:pic>
        <p:nvPicPr>
          <p:cNvPr id="6" name="Picture 5"/>
          <p:cNvPicPr>
            <a:picLocks noChangeAspect="1"/>
          </p:cNvPicPr>
          <p:nvPr/>
        </p:nvPicPr>
        <p:blipFill>
          <a:blip r:embed="rId5"/>
          <a:stretch>
            <a:fillRect/>
          </a:stretch>
        </p:blipFill>
        <p:spPr>
          <a:xfrm>
            <a:off x="7013307" y="3166535"/>
            <a:ext cx="1452997" cy="1334502"/>
          </a:xfrm>
          <a:prstGeom prst="rect">
            <a:avLst/>
          </a:prstGeom>
        </p:spPr>
      </p:pic>
      <p:sp>
        <p:nvSpPr>
          <p:cNvPr id="7" name="Slide Number Placeholder 6"/>
          <p:cNvSpPr>
            <a:spLocks noGrp="1"/>
          </p:cNvSpPr>
          <p:nvPr>
            <p:ph type="sldNum" sz="quarter" idx="12"/>
          </p:nvPr>
        </p:nvSpPr>
        <p:spPr/>
        <p:txBody>
          <a:bodyPr/>
          <a:lstStyle/>
          <a:p>
            <a:fld id="{672F3E40-D06C-4DEE-8EAE-B29D07B0D332}" type="slidenum">
              <a:rPr lang="en-US" smtClean="0"/>
              <a:pPr/>
              <a:t>10</a:t>
            </a:fld>
            <a:endParaRPr lang="en-US" dirty="0"/>
          </a:p>
        </p:txBody>
      </p:sp>
    </p:spTree>
    <p:extLst>
      <p:ext uri="{BB962C8B-B14F-4D97-AF65-F5344CB8AC3E}">
        <p14:creationId xmlns:p14="http://schemas.microsoft.com/office/powerpoint/2010/main" xmlns="" val="182064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Statistical Significance Options</a:t>
            </a:r>
            <a:endParaRPr lang="en-US" sz="3200" dirty="0"/>
          </a:p>
        </p:txBody>
      </p:sp>
      <p:sp>
        <p:nvSpPr>
          <p:cNvPr id="3" name="Content Placeholder 2"/>
          <p:cNvSpPr>
            <a:spLocks noGrp="1"/>
          </p:cNvSpPr>
          <p:nvPr>
            <p:ph idx="1"/>
          </p:nvPr>
        </p:nvSpPr>
        <p:spPr>
          <a:xfrm>
            <a:off x="628650" y="1541929"/>
            <a:ext cx="8058150" cy="1596382"/>
          </a:xfrm>
        </p:spPr>
        <p:txBody>
          <a:bodyPr>
            <a:normAutofit fontScale="85000" lnSpcReduction="20000"/>
          </a:bodyPr>
          <a:lstStyle/>
          <a:p>
            <a:r>
              <a:rPr lang="en-US" dirty="0"/>
              <a:t>The </a:t>
            </a:r>
            <a:r>
              <a:rPr lang="en-US" dirty="0" smtClean="0"/>
              <a:t>NanoRacks </a:t>
            </a:r>
            <a:r>
              <a:rPr lang="en-US" dirty="0"/>
              <a:t>&amp; System design limits us to an 8 x 60 = 480 well </a:t>
            </a:r>
            <a:r>
              <a:rPr lang="en-US" dirty="0" smtClean="0"/>
              <a:t>system – further reduced to 384 wells after cutting into 8 sections</a:t>
            </a:r>
            <a:endParaRPr lang="en-US" dirty="0"/>
          </a:p>
          <a:p>
            <a:r>
              <a:rPr lang="en-US" dirty="0"/>
              <a:t>All options considered:</a:t>
            </a:r>
          </a:p>
        </p:txBody>
      </p:sp>
      <p:sp>
        <p:nvSpPr>
          <p:cNvPr id="5" name="TextBox 4"/>
          <p:cNvSpPr txBox="1"/>
          <p:nvPr/>
        </p:nvSpPr>
        <p:spPr>
          <a:xfrm>
            <a:off x="7211483" y="3511093"/>
            <a:ext cx="1627717" cy="646331"/>
          </a:xfrm>
          <a:prstGeom prst="rect">
            <a:avLst/>
          </a:prstGeom>
          <a:noFill/>
        </p:spPr>
        <p:txBody>
          <a:bodyPr wrap="square" rtlCol="0">
            <a:spAutoFit/>
          </a:bodyPr>
          <a:lstStyle/>
          <a:p>
            <a:r>
              <a:rPr lang="en-US" dirty="0"/>
              <a:t>… PLUS MANY OTHERS</a:t>
            </a:r>
          </a:p>
        </p:txBody>
      </p:sp>
      <p:graphicFrame>
        <p:nvGraphicFramePr>
          <p:cNvPr id="6" name="Table 5"/>
          <p:cNvGraphicFramePr>
            <a:graphicFrameLocks noGrp="1"/>
          </p:cNvGraphicFramePr>
          <p:nvPr>
            <p:extLst/>
          </p:nvPr>
        </p:nvGraphicFramePr>
        <p:xfrm>
          <a:off x="800100" y="3192555"/>
          <a:ext cx="6274174" cy="2411730"/>
        </p:xfrm>
        <a:graphic>
          <a:graphicData uri="http://schemas.openxmlformats.org/drawingml/2006/table">
            <a:tbl>
              <a:tblPr>
                <a:tableStyleId>{5C22544A-7EE6-4342-B048-85BDC9FD1C3A}</a:tableStyleId>
              </a:tblPr>
              <a:tblGrid>
                <a:gridCol w="1476428">
                  <a:extLst>
                    <a:ext uri="{9D8B030D-6E8A-4147-A177-3AD203B41FA5}">
                      <a16:colId xmlns:a16="http://schemas.microsoft.com/office/drawing/2014/main" xmlns="" val="479612886"/>
                    </a:ext>
                  </a:extLst>
                </a:gridCol>
                <a:gridCol w="579749">
                  <a:extLst>
                    <a:ext uri="{9D8B030D-6E8A-4147-A177-3AD203B41FA5}">
                      <a16:colId xmlns:a16="http://schemas.microsoft.com/office/drawing/2014/main" xmlns="" val="3592849219"/>
                    </a:ext>
                  </a:extLst>
                </a:gridCol>
                <a:gridCol w="579749">
                  <a:extLst>
                    <a:ext uri="{9D8B030D-6E8A-4147-A177-3AD203B41FA5}">
                      <a16:colId xmlns:a16="http://schemas.microsoft.com/office/drawing/2014/main" xmlns="" val="488413334"/>
                    </a:ext>
                  </a:extLst>
                </a:gridCol>
                <a:gridCol w="579749">
                  <a:extLst>
                    <a:ext uri="{9D8B030D-6E8A-4147-A177-3AD203B41FA5}">
                      <a16:colId xmlns:a16="http://schemas.microsoft.com/office/drawing/2014/main" xmlns="" val="3803696680"/>
                    </a:ext>
                  </a:extLst>
                </a:gridCol>
                <a:gridCol w="579749">
                  <a:extLst>
                    <a:ext uri="{9D8B030D-6E8A-4147-A177-3AD203B41FA5}">
                      <a16:colId xmlns:a16="http://schemas.microsoft.com/office/drawing/2014/main" xmlns="" val="3654850550"/>
                    </a:ext>
                  </a:extLst>
                </a:gridCol>
                <a:gridCol w="579749">
                  <a:extLst>
                    <a:ext uri="{9D8B030D-6E8A-4147-A177-3AD203B41FA5}">
                      <a16:colId xmlns:a16="http://schemas.microsoft.com/office/drawing/2014/main" xmlns="" val="2923841748"/>
                    </a:ext>
                  </a:extLst>
                </a:gridCol>
                <a:gridCol w="608093">
                  <a:extLst>
                    <a:ext uri="{9D8B030D-6E8A-4147-A177-3AD203B41FA5}">
                      <a16:colId xmlns:a16="http://schemas.microsoft.com/office/drawing/2014/main" xmlns="" val="3314289968"/>
                    </a:ext>
                  </a:extLst>
                </a:gridCol>
                <a:gridCol w="610669">
                  <a:extLst>
                    <a:ext uri="{9D8B030D-6E8A-4147-A177-3AD203B41FA5}">
                      <a16:colId xmlns:a16="http://schemas.microsoft.com/office/drawing/2014/main" xmlns="" val="3127567109"/>
                    </a:ext>
                  </a:extLst>
                </a:gridCol>
                <a:gridCol w="680239">
                  <a:extLst>
                    <a:ext uri="{9D8B030D-6E8A-4147-A177-3AD203B41FA5}">
                      <a16:colId xmlns:a16="http://schemas.microsoft.com/office/drawing/2014/main" xmlns="" val="1537194195"/>
                    </a:ext>
                  </a:extLst>
                </a:gridCol>
              </a:tblGrid>
              <a:tr h="75830">
                <a:tc>
                  <a:txBody>
                    <a:bodyPr/>
                    <a:lstStyle/>
                    <a:p>
                      <a:pPr algn="l" fontAlgn="b"/>
                      <a:r>
                        <a:rPr lang="en-US" sz="1200" u="none" strike="noStrike" dirty="0">
                          <a:effectLst/>
                        </a:rPr>
                        <a:t>Column1</a:t>
                      </a:r>
                      <a:endParaRPr lang="en-US" sz="12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200" u="none" strike="noStrike" dirty="0">
                          <a:effectLst/>
                        </a:rPr>
                        <a:t>Option 1</a:t>
                      </a:r>
                      <a:endParaRPr lang="en-US" sz="12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200" u="none" strike="noStrike" dirty="0">
                          <a:effectLst/>
                        </a:rPr>
                        <a:t>Option 2</a:t>
                      </a:r>
                      <a:endParaRPr lang="en-US" sz="12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200" u="none" strike="noStrike" dirty="0">
                          <a:effectLst/>
                        </a:rPr>
                        <a:t>Option 3</a:t>
                      </a:r>
                      <a:endParaRPr lang="en-US" sz="12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200" u="none" strike="noStrike" dirty="0">
                          <a:effectLst/>
                        </a:rPr>
                        <a:t>Option 4</a:t>
                      </a:r>
                      <a:endParaRPr lang="en-US" sz="12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200" b="1" u="none" strike="noStrike" baseline="0" dirty="0">
                          <a:solidFill>
                            <a:schemeClr val="tx1"/>
                          </a:solidFill>
                          <a:effectLst/>
                        </a:rPr>
                        <a:t>Option 5</a:t>
                      </a:r>
                      <a:endParaRPr lang="en-US" sz="12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l" fontAlgn="b"/>
                      <a:r>
                        <a:rPr lang="en-US" sz="1200" u="none" strike="noStrike" dirty="0">
                          <a:effectLst/>
                        </a:rPr>
                        <a:t>Option 6 </a:t>
                      </a:r>
                      <a:endParaRPr lang="en-US" sz="12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200" b="1" u="none" strike="noStrike" dirty="0">
                          <a:effectLst/>
                        </a:rPr>
                        <a:t>Option 7 </a:t>
                      </a:r>
                      <a:endParaRPr lang="en-US" sz="12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r>
                        <a:rPr lang="en-US" sz="1200" b="1" u="none" strike="noStrike" dirty="0">
                          <a:effectLst/>
                        </a:rPr>
                        <a:t>Option 8</a:t>
                      </a:r>
                      <a:endParaRPr lang="en-US" sz="12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249096123"/>
                  </a:ext>
                </a:extLst>
              </a:tr>
              <a:tr h="192782">
                <a:tc>
                  <a:txBody>
                    <a:bodyPr/>
                    <a:lstStyle/>
                    <a:p>
                      <a:pPr algn="l" fontAlgn="b"/>
                      <a:r>
                        <a:rPr lang="en-US" sz="1200" u="none" strike="noStrike" dirty="0">
                          <a:effectLst/>
                        </a:rPr>
                        <a:t>Wells / Concentration</a:t>
                      </a:r>
                      <a:endParaRPr lang="en-US" sz="12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baseline="0" dirty="0">
                          <a:solidFill>
                            <a:schemeClr val="tx1"/>
                          </a:solidFill>
                          <a:effectLst/>
                        </a:rPr>
                        <a:t>48</a:t>
                      </a:r>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u="none" strike="noStrike" dirty="0">
                          <a:effectLst/>
                        </a:rPr>
                        <a:t>24</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dirty="0">
                          <a:effectLst/>
                        </a:rPr>
                        <a:t>24</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b="1" u="none" strike="noStrike" dirty="0">
                          <a:effectLst/>
                        </a:rPr>
                        <a:t>32</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1173240662"/>
                  </a:ext>
                </a:extLst>
              </a:tr>
              <a:tr h="192782">
                <a:tc>
                  <a:txBody>
                    <a:bodyPr/>
                    <a:lstStyle/>
                    <a:p>
                      <a:pPr algn="l" fontAlgn="b"/>
                      <a:endParaRPr lang="en-US" sz="12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842521507"/>
                  </a:ext>
                </a:extLst>
              </a:tr>
              <a:tr h="192782">
                <a:tc>
                  <a:txBody>
                    <a:bodyPr/>
                    <a:lstStyle/>
                    <a:p>
                      <a:pPr algn="l" fontAlgn="b"/>
                      <a:r>
                        <a:rPr lang="en-US" sz="1600" u="none" strike="noStrike" dirty="0">
                          <a:effectLst/>
                        </a:rPr>
                        <a:t>Controls</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baseline="0" dirty="0">
                          <a:solidFill>
                            <a:schemeClr val="tx1"/>
                          </a:solidFill>
                          <a:effectLst/>
                        </a:rPr>
                        <a:t>2</a:t>
                      </a:r>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4010266443"/>
                  </a:ext>
                </a:extLst>
              </a:tr>
              <a:tr h="192782">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4177275297"/>
                  </a:ext>
                </a:extLst>
              </a:tr>
              <a:tr h="192782">
                <a:tc>
                  <a:txBody>
                    <a:bodyPr/>
                    <a:lstStyle/>
                    <a:p>
                      <a:pPr algn="l" fontAlgn="b"/>
                      <a:r>
                        <a:rPr lang="en-US" sz="1600" u="none" strike="noStrike" dirty="0">
                          <a:effectLst/>
                        </a:rPr>
                        <a:t>Concentrations</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baseline="0" dirty="0">
                          <a:solidFill>
                            <a:schemeClr val="tx1"/>
                          </a:solidFill>
                          <a:effectLst/>
                        </a:rPr>
                        <a:t>3</a:t>
                      </a:r>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dirty="0">
                          <a:effectLst/>
                        </a:rPr>
                        <a:t>4</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1811739099"/>
                  </a:ext>
                </a:extLst>
              </a:tr>
              <a:tr h="136489">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444958710"/>
                  </a:ext>
                </a:extLst>
              </a:tr>
              <a:tr h="192782">
                <a:tc>
                  <a:txBody>
                    <a:bodyPr/>
                    <a:lstStyle/>
                    <a:p>
                      <a:pPr algn="l" fontAlgn="b"/>
                      <a:r>
                        <a:rPr lang="en-US" sz="1600" u="none" strike="noStrike" dirty="0">
                          <a:effectLst/>
                        </a:rPr>
                        <a:t>Replications</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baseline="0" dirty="0">
                          <a:solidFill>
                            <a:schemeClr val="tx1"/>
                          </a:solidFill>
                          <a:effectLst/>
                        </a:rPr>
                        <a:t>2</a:t>
                      </a:r>
                      <a:endParaRPr lang="en-US" sz="16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416532807"/>
                  </a:ext>
                </a:extLst>
              </a:tr>
              <a:tr h="192782">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864917783"/>
                  </a:ext>
                </a:extLst>
              </a:tr>
              <a:tr h="192782">
                <a:tc>
                  <a:txBody>
                    <a:bodyPr/>
                    <a:lstStyle/>
                    <a:p>
                      <a:pPr algn="l" fontAlgn="b"/>
                      <a:r>
                        <a:rPr lang="en-US" sz="1400" u="none" strike="noStrike" dirty="0">
                          <a:effectLst/>
                        </a:rPr>
                        <a:t>TOTAL WELLS</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1152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1008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864</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baseline="0" dirty="0">
                          <a:solidFill>
                            <a:schemeClr val="tx1"/>
                          </a:solidFill>
                          <a:effectLst/>
                        </a:rPr>
                        <a:t>480</a:t>
                      </a:r>
                      <a:endParaRPr lang="en-US" sz="1400" b="1" i="0" u="none" strike="noStrike" baseline="0" dirty="0">
                        <a:solidFill>
                          <a:schemeClr val="tx1"/>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u="none" strike="noStrike" dirty="0">
                          <a:effectLst/>
                        </a:rPr>
                        <a:t>576</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432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b="1" u="none" strike="noStrike" dirty="0">
                          <a:effectLst/>
                        </a:rPr>
                        <a:t>480</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710331919"/>
                  </a:ext>
                </a:extLst>
              </a:tr>
            </a:tbl>
          </a:graphicData>
        </a:graphic>
      </p:graphicFrame>
      <p:sp>
        <p:nvSpPr>
          <p:cNvPr id="7" name="TextBox 6"/>
          <p:cNvSpPr txBox="1"/>
          <p:nvPr/>
        </p:nvSpPr>
        <p:spPr>
          <a:xfrm>
            <a:off x="956983" y="6050551"/>
            <a:ext cx="5945096" cy="369332"/>
          </a:xfrm>
          <a:prstGeom prst="rect">
            <a:avLst/>
          </a:prstGeom>
          <a:noFill/>
        </p:spPr>
        <p:txBody>
          <a:bodyPr wrap="square" rtlCol="0">
            <a:spAutoFit/>
          </a:bodyPr>
          <a:lstStyle/>
          <a:p>
            <a:r>
              <a:rPr lang="en-US" b="1" dirty="0"/>
              <a:t>System size limitations restrict our options on sample size.</a:t>
            </a:r>
          </a:p>
        </p:txBody>
      </p:sp>
      <p:sp>
        <p:nvSpPr>
          <p:cNvPr id="8" name="Slide Number Placeholder 7"/>
          <p:cNvSpPr>
            <a:spLocks noGrp="1"/>
          </p:cNvSpPr>
          <p:nvPr>
            <p:ph type="sldNum" sz="quarter" idx="12"/>
          </p:nvPr>
        </p:nvSpPr>
        <p:spPr/>
        <p:txBody>
          <a:bodyPr/>
          <a:lstStyle/>
          <a:p>
            <a:fld id="{672F3E40-D06C-4DEE-8EAE-B29D07B0D332}" type="slidenum">
              <a:rPr lang="en-US" smtClean="0"/>
              <a:pPr/>
              <a:t>11</a:t>
            </a:fld>
            <a:endParaRPr lang="en-US" dirty="0"/>
          </a:p>
        </p:txBody>
      </p:sp>
      <p:sp>
        <p:nvSpPr>
          <p:cNvPr id="9" name="Oval 8"/>
          <p:cNvSpPr/>
          <p:nvPr/>
        </p:nvSpPr>
        <p:spPr>
          <a:xfrm>
            <a:off x="5849258" y="4905829"/>
            <a:ext cx="1306286" cy="2902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170057" y="4688113"/>
            <a:ext cx="1770743" cy="923330"/>
          </a:xfrm>
          <a:prstGeom prst="rect">
            <a:avLst/>
          </a:prstGeom>
          <a:noFill/>
        </p:spPr>
        <p:txBody>
          <a:bodyPr wrap="square" rtlCol="0">
            <a:spAutoFit/>
          </a:bodyPr>
          <a:lstStyle/>
          <a:p>
            <a:r>
              <a:rPr lang="en-US" dirty="0" smtClean="0"/>
              <a:t>Triplicate  preferred over duplicate</a:t>
            </a:r>
            <a:endParaRPr lang="en-US" dirty="0"/>
          </a:p>
        </p:txBody>
      </p:sp>
    </p:spTree>
    <p:extLst>
      <p:ext uri="{BB962C8B-B14F-4D97-AF65-F5344CB8AC3E}">
        <p14:creationId xmlns:p14="http://schemas.microsoft.com/office/powerpoint/2010/main" xmlns="" val="11762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Only 2 viable options</a:t>
            </a:r>
          </a:p>
        </p:txBody>
      </p:sp>
      <p:sp>
        <p:nvSpPr>
          <p:cNvPr id="3" name="Content Placeholder 2"/>
          <p:cNvSpPr>
            <a:spLocks noGrp="1"/>
          </p:cNvSpPr>
          <p:nvPr>
            <p:ph idx="1"/>
          </p:nvPr>
        </p:nvSpPr>
        <p:spPr/>
        <p:txBody>
          <a:bodyPr>
            <a:normAutofit fontScale="92500" lnSpcReduction="10000"/>
          </a:bodyPr>
          <a:lstStyle/>
          <a:p>
            <a:r>
              <a:rPr lang="en-US" dirty="0"/>
              <a:t>Option 8</a:t>
            </a:r>
          </a:p>
          <a:p>
            <a:pPr lvl="1"/>
            <a:r>
              <a:rPr lang="en-US" dirty="0"/>
              <a:t>Would require all 480 cells</a:t>
            </a:r>
          </a:p>
          <a:p>
            <a:pPr lvl="1"/>
            <a:r>
              <a:rPr lang="en-US" dirty="0"/>
              <a:t>Would provide higher statistical power</a:t>
            </a:r>
          </a:p>
          <a:p>
            <a:pPr lvl="1"/>
            <a:r>
              <a:rPr lang="en-US" dirty="0"/>
              <a:t>Would allow only 3 concentrations</a:t>
            </a:r>
          </a:p>
          <a:p>
            <a:pPr lvl="1"/>
            <a:r>
              <a:rPr lang="en-US" dirty="0"/>
              <a:t>Would allow triplicate</a:t>
            </a:r>
          </a:p>
          <a:p>
            <a:r>
              <a:rPr lang="en-US" dirty="0"/>
              <a:t>Option 7</a:t>
            </a:r>
          </a:p>
          <a:p>
            <a:pPr lvl="1"/>
            <a:r>
              <a:rPr lang="en-US" dirty="0"/>
              <a:t> Would require only 432 cells</a:t>
            </a:r>
          </a:p>
          <a:p>
            <a:pPr lvl="1"/>
            <a:r>
              <a:rPr lang="en-US" dirty="0"/>
              <a:t>Would provide lower statistical power</a:t>
            </a:r>
          </a:p>
          <a:p>
            <a:pPr lvl="1"/>
            <a:r>
              <a:rPr lang="en-US" dirty="0"/>
              <a:t>Would allow 4 concentrations</a:t>
            </a:r>
          </a:p>
          <a:p>
            <a:pPr lvl="1"/>
            <a:r>
              <a:rPr lang="en-US" dirty="0"/>
              <a:t>Would allow triplicate</a:t>
            </a:r>
          </a:p>
        </p:txBody>
      </p:sp>
      <p:sp>
        <p:nvSpPr>
          <p:cNvPr id="4" name="Slide Number Placeholder 3"/>
          <p:cNvSpPr>
            <a:spLocks noGrp="1"/>
          </p:cNvSpPr>
          <p:nvPr>
            <p:ph type="sldNum" sz="quarter" idx="12"/>
          </p:nvPr>
        </p:nvSpPr>
        <p:spPr/>
        <p:txBody>
          <a:bodyPr/>
          <a:lstStyle/>
          <a:p>
            <a:fld id="{672F3E40-D06C-4DEE-8EAE-B29D07B0D332}" type="slidenum">
              <a:rPr lang="en-US" smtClean="0"/>
              <a:pPr/>
              <a:t>12</a:t>
            </a:fld>
            <a:endParaRPr lang="en-US" dirty="0"/>
          </a:p>
        </p:txBody>
      </p:sp>
    </p:spTree>
    <p:extLst>
      <p:ext uri="{BB962C8B-B14F-4D97-AF65-F5344CB8AC3E}">
        <p14:creationId xmlns:p14="http://schemas.microsoft.com/office/powerpoint/2010/main" xmlns="" val="61974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Variables to be Measured</a:t>
            </a:r>
          </a:p>
        </p:txBody>
      </p:sp>
      <p:sp>
        <p:nvSpPr>
          <p:cNvPr id="3" name="Content Placeholder 2"/>
          <p:cNvSpPr>
            <a:spLocks noGrp="1"/>
          </p:cNvSpPr>
          <p:nvPr>
            <p:ph idx="1"/>
          </p:nvPr>
        </p:nvSpPr>
        <p:spPr>
          <a:xfrm>
            <a:off x="628651" y="2656113"/>
            <a:ext cx="3892550" cy="3520849"/>
          </a:xfrm>
        </p:spPr>
        <p:txBody>
          <a:bodyPr>
            <a:normAutofit lnSpcReduction="10000"/>
          </a:bodyPr>
          <a:lstStyle/>
          <a:p>
            <a:pPr marL="0" indent="0">
              <a:buNone/>
            </a:pPr>
            <a:r>
              <a:rPr lang="en-US" sz="2600" dirty="0"/>
              <a:t>Measured on Station</a:t>
            </a:r>
          </a:p>
          <a:p>
            <a:pPr lvl="1"/>
            <a:r>
              <a:rPr lang="en-US" sz="2200" dirty="0"/>
              <a:t>Temperature </a:t>
            </a:r>
          </a:p>
          <a:p>
            <a:pPr lvl="1"/>
            <a:r>
              <a:rPr lang="en-US" sz="2200" dirty="0"/>
              <a:t>Humidity </a:t>
            </a:r>
          </a:p>
          <a:p>
            <a:pPr lvl="1"/>
            <a:r>
              <a:rPr lang="en-US" sz="2200" dirty="0"/>
              <a:t>Pressure </a:t>
            </a:r>
          </a:p>
          <a:p>
            <a:pPr lvl="1"/>
            <a:r>
              <a:rPr lang="en-US" sz="2200" dirty="0"/>
              <a:t>Radiation</a:t>
            </a:r>
          </a:p>
          <a:p>
            <a:pPr lvl="1"/>
            <a:r>
              <a:rPr lang="en-US" sz="2200" dirty="0" smtClean="0"/>
              <a:t>Cell </a:t>
            </a:r>
            <a:r>
              <a:rPr lang="en-US" sz="2200" dirty="0"/>
              <a:t>color change (Photographic)</a:t>
            </a:r>
          </a:p>
          <a:p>
            <a:pPr lvl="1"/>
            <a:r>
              <a:rPr lang="en-US" sz="2200" dirty="0"/>
              <a:t>Date/Time Stamp (w/each photo)</a:t>
            </a:r>
          </a:p>
          <a:p>
            <a:pPr lvl="1"/>
            <a:endParaRPr lang="en-US" dirty="0"/>
          </a:p>
          <a:p>
            <a:pPr lvl="1"/>
            <a:endParaRPr lang="en-US" dirty="0"/>
          </a:p>
        </p:txBody>
      </p:sp>
      <p:sp>
        <p:nvSpPr>
          <p:cNvPr id="4" name="Content Placeholder 2"/>
          <p:cNvSpPr txBox="1">
            <a:spLocks/>
          </p:cNvSpPr>
          <p:nvPr/>
        </p:nvSpPr>
        <p:spPr>
          <a:xfrm>
            <a:off x="4572001" y="2656113"/>
            <a:ext cx="3892550" cy="3520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Controlled variables</a:t>
            </a:r>
          </a:p>
          <a:p>
            <a:pPr lvl="1"/>
            <a:r>
              <a:rPr lang="en-US" sz="2000" dirty="0" smtClean="0"/>
              <a:t>Mutant Concentration</a:t>
            </a:r>
          </a:p>
          <a:p>
            <a:pPr marL="0" indent="0">
              <a:buFont typeface="Arial" panose="020B0604020202020204" pitchFamily="34" charset="0"/>
              <a:buNone/>
            </a:pPr>
            <a:r>
              <a:rPr lang="en-US" sz="2400" dirty="0" smtClean="0"/>
              <a:t>Other</a:t>
            </a:r>
            <a:endParaRPr lang="en-US" sz="2400" dirty="0"/>
          </a:p>
          <a:p>
            <a:pPr lvl="1"/>
            <a:r>
              <a:rPr lang="en-US" sz="2000" dirty="0"/>
              <a:t>Cylinder position (1-8)</a:t>
            </a:r>
          </a:p>
          <a:p>
            <a:pPr lvl="1"/>
            <a:r>
              <a:rPr lang="en-US" sz="2000" dirty="0"/>
              <a:t>System power status </a:t>
            </a:r>
          </a:p>
          <a:p>
            <a:pPr lvl="1"/>
            <a:r>
              <a:rPr lang="en-US" sz="2000" dirty="0"/>
              <a:t>System error codes</a:t>
            </a:r>
          </a:p>
          <a:p>
            <a:pPr lvl="1"/>
            <a:r>
              <a:rPr lang="en-US" sz="2000" dirty="0"/>
              <a:t>Date/Time</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672F3E40-D06C-4DEE-8EAE-B29D07B0D332}" type="slidenum">
              <a:rPr lang="en-US" smtClean="0"/>
              <a:pPr/>
              <a:t>13</a:t>
            </a:fld>
            <a:endParaRPr lang="en-US" dirty="0"/>
          </a:p>
        </p:txBody>
      </p:sp>
      <p:sp>
        <p:nvSpPr>
          <p:cNvPr id="6" name="TextBox 5"/>
          <p:cNvSpPr txBox="1"/>
          <p:nvPr/>
        </p:nvSpPr>
        <p:spPr>
          <a:xfrm>
            <a:off x="522514" y="1364343"/>
            <a:ext cx="8026400" cy="1200329"/>
          </a:xfrm>
          <a:prstGeom prst="rect">
            <a:avLst/>
          </a:prstGeom>
          <a:noFill/>
        </p:spPr>
        <p:txBody>
          <a:bodyPr wrap="square" rtlCol="0">
            <a:spAutoFit/>
          </a:bodyPr>
          <a:lstStyle/>
          <a:p>
            <a:r>
              <a:rPr lang="en-US" sz="2400" dirty="0" smtClean="0"/>
              <a:t>To simulate the experiment on the ground and to understand potential variables in the experiment, the following items will be measured or captured.</a:t>
            </a:r>
            <a:endParaRPr lang="en-US" sz="2400" dirty="0"/>
          </a:p>
        </p:txBody>
      </p:sp>
    </p:spTree>
    <p:extLst>
      <p:ext uri="{BB962C8B-B14F-4D97-AF65-F5344CB8AC3E}">
        <p14:creationId xmlns:p14="http://schemas.microsoft.com/office/powerpoint/2010/main" xmlns="" val="342473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7357014"/>
            <a:ext cx="2133600" cy="365125"/>
          </a:xfrm>
        </p:spPr>
        <p:txBody>
          <a:bodyPr/>
          <a:lstStyle/>
          <a:p>
            <a:fld id="{672F3E40-D06C-4DEE-8EAE-B29D07B0D332}" type="slidenum">
              <a:rPr lang="en-US" smtClean="0"/>
              <a:pPr/>
              <a:t>14</a:t>
            </a:fld>
            <a:endParaRPr lang="en-US" dirty="0"/>
          </a:p>
        </p:txBody>
      </p:sp>
      <p:pic>
        <p:nvPicPr>
          <p:cNvPr id="5" name="Shape 54"/>
          <p:cNvPicPr preferRelativeResize="0"/>
          <p:nvPr/>
        </p:nvPicPr>
        <p:blipFill>
          <a:blip r:embed="rId3" cstate="print">
            <a:alphaModFix/>
          </a:blip>
          <a:stretch>
            <a:fillRect/>
          </a:stretch>
        </p:blipFill>
        <p:spPr>
          <a:xfrm>
            <a:off x="3512277" y="2627926"/>
            <a:ext cx="2119450" cy="1888975"/>
          </a:xfrm>
          <a:prstGeom prst="rect">
            <a:avLst/>
          </a:prstGeom>
          <a:noFill/>
          <a:ln>
            <a:noFill/>
          </a:ln>
        </p:spPr>
      </p:pic>
      <p:pic>
        <p:nvPicPr>
          <p:cNvPr id="6" name="Shape 55"/>
          <p:cNvPicPr preferRelativeResize="0"/>
          <p:nvPr/>
        </p:nvPicPr>
        <p:blipFill>
          <a:blip r:embed="rId4" cstate="print">
            <a:alphaModFix/>
          </a:blip>
          <a:stretch>
            <a:fillRect/>
          </a:stretch>
        </p:blipFill>
        <p:spPr>
          <a:xfrm>
            <a:off x="7247937" y="2426838"/>
            <a:ext cx="953424" cy="953424"/>
          </a:xfrm>
          <a:prstGeom prst="rect">
            <a:avLst/>
          </a:prstGeom>
          <a:noFill/>
          <a:ln>
            <a:noFill/>
          </a:ln>
        </p:spPr>
      </p:pic>
      <p:pic>
        <p:nvPicPr>
          <p:cNvPr id="7" name="Shape 56"/>
          <p:cNvPicPr preferRelativeResize="0"/>
          <p:nvPr/>
        </p:nvPicPr>
        <p:blipFill>
          <a:blip r:embed="rId5" cstate="print">
            <a:alphaModFix/>
          </a:blip>
          <a:stretch>
            <a:fillRect/>
          </a:stretch>
        </p:blipFill>
        <p:spPr>
          <a:xfrm>
            <a:off x="1026915" y="4853414"/>
            <a:ext cx="743799" cy="759149"/>
          </a:xfrm>
          <a:prstGeom prst="rect">
            <a:avLst/>
          </a:prstGeom>
          <a:noFill/>
          <a:ln>
            <a:noFill/>
          </a:ln>
        </p:spPr>
      </p:pic>
      <p:pic>
        <p:nvPicPr>
          <p:cNvPr id="8" name="Shape 57"/>
          <p:cNvPicPr preferRelativeResize="0"/>
          <p:nvPr/>
        </p:nvPicPr>
        <p:blipFill>
          <a:blip r:embed="rId6" cstate="print">
            <a:alphaModFix/>
          </a:blip>
          <a:stretch>
            <a:fillRect/>
          </a:stretch>
        </p:blipFill>
        <p:spPr>
          <a:xfrm>
            <a:off x="5969712" y="5007238"/>
            <a:ext cx="886200" cy="886200"/>
          </a:xfrm>
          <a:prstGeom prst="rect">
            <a:avLst/>
          </a:prstGeom>
          <a:noFill/>
          <a:ln>
            <a:noFill/>
          </a:ln>
        </p:spPr>
      </p:pic>
      <p:pic>
        <p:nvPicPr>
          <p:cNvPr id="9" name="Shape 58"/>
          <p:cNvPicPr preferRelativeResize="0"/>
          <p:nvPr/>
        </p:nvPicPr>
        <p:blipFill>
          <a:blip r:embed="rId7" cstate="print">
            <a:alphaModFix/>
          </a:blip>
          <a:stretch>
            <a:fillRect/>
          </a:stretch>
        </p:blipFill>
        <p:spPr>
          <a:xfrm>
            <a:off x="7307025" y="3501339"/>
            <a:ext cx="1118700" cy="1118700"/>
          </a:xfrm>
          <a:prstGeom prst="rect">
            <a:avLst/>
          </a:prstGeom>
          <a:noFill/>
          <a:ln>
            <a:noFill/>
          </a:ln>
        </p:spPr>
      </p:pic>
      <p:pic>
        <p:nvPicPr>
          <p:cNvPr id="10" name="Shape 59"/>
          <p:cNvPicPr preferRelativeResize="0"/>
          <p:nvPr/>
        </p:nvPicPr>
        <p:blipFill rotWithShape="1">
          <a:blip r:embed="rId8">
            <a:alphaModFix/>
          </a:blip>
          <a:srcRect l="6365" t="23916" r="49057" b="23463"/>
          <a:stretch/>
        </p:blipFill>
        <p:spPr>
          <a:xfrm>
            <a:off x="3512125" y="1124864"/>
            <a:ext cx="953425" cy="1125477"/>
          </a:xfrm>
          <a:prstGeom prst="rect">
            <a:avLst/>
          </a:prstGeom>
          <a:noFill/>
          <a:ln>
            <a:noFill/>
          </a:ln>
        </p:spPr>
      </p:pic>
      <p:pic>
        <p:nvPicPr>
          <p:cNvPr id="11" name="Shape 60"/>
          <p:cNvPicPr preferRelativeResize="0"/>
          <p:nvPr/>
        </p:nvPicPr>
        <p:blipFill rotWithShape="1">
          <a:blip r:embed="rId9" cstate="print">
            <a:alphaModFix/>
          </a:blip>
          <a:srcRect l="11689" t="14892" r="18400" b="10155"/>
          <a:stretch/>
        </p:blipFill>
        <p:spPr>
          <a:xfrm>
            <a:off x="7247924" y="4960498"/>
            <a:ext cx="1118700" cy="900066"/>
          </a:xfrm>
          <a:prstGeom prst="rect">
            <a:avLst/>
          </a:prstGeom>
          <a:noFill/>
          <a:ln>
            <a:noFill/>
          </a:ln>
        </p:spPr>
      </p:pic>
      <p:pic>
        <p:nvPicPr>
          <p:cNvPr id="12" name="Shape 61"/>
          <p:cNvPicPr preferRelativeResize="0"/>
          <p:nvPr/>
        </p:nvPicPr>
        <p:blipFill>
          <a:blip r:embed="rId10">
            <a:alphaModFix/>
          </a:blip>
          <a:stretch>
            <a:fillRect/>
          </a:stretch>
        </p:blipFill>
        <p:spPr>
          <a:xfrm>
            <a:off x="3385518" y="4873514"/>
            <a:ext cx="1042119" cy="890700"/>
          </a:xfrm>
          <a:prstGeom prst="rect">
            <a:avLst/>
          </a:prstGeom>
          <a:noFill/>
          <a:ln>
            <a:noFill/>
          </a:ln>
        </p:spPr>
      </p:pic>
      <p:sp>
        <p:nvSpPr>
          <p:cNvPr id="13" name="Shape 62"/>
          <p:cNvSpPr/>
          <p:nvPr/>
        </p:nvSpPr>
        <p:spPr>
          <a:xfrm>
            <a:off x="4238575" y="2207089"/>
            <a:ext cx="103800" cy="420900"/>
          </a:xfrm>
          <a:prstGeom prst="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
          <p:cNvSpPr/>
          <p:nvPr/>
        </p:nvSpPr>
        <p:spPr>
          <a:xfrm rot="1305231">
            <a:off x="5617506" y="4680672"/>
            <a:ext cx="1543630" cy="136263"/>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4"/>
          <p:cNvSpPr txBox="1"/>
          <p:nvPr/>
        </p:nvSpPr>
        <p:spPr>
          <a:xfrm>
            <a:off x="7033475" y="4580064"/>
            <a:ext cx="1991100" cy="268500"/>
          </a:xfrm>
          <a:prstGeom prst="rect">
            <a:avLst/>
          </a:prstGeom>
          <a:noFill/>
          <a:ln>
            <a:noFill/>
          </a:ln>
        </p:spPr>
        <p:txBody>
          <a:bodyPr lIns="91425" tIns="91425" rIns="91425" bIns="91425" anchor="t" anchorCtr="0">
            <a:noAutofit/>
          </a:bodyPr>
          <a:lstStyle/>
          <a:p>
            <a:pPr lvl="0">
              <a:spcBef>
                <a:spcPts val="0"/>
              </a:spcBef>
              <a:buNone/>
            </a:pPr>
            <a:r>
              <a:rPr lang="en" sz="900">
                <a:latin typeface="Times New Roman"/>
                <a:ea typeface="Times New Roman"/>
                <a:cs typeface="Times New Roman"/>
                <a:sym typeface="Times New Roman"/>
              </a:rPr>
              <a:t>accelerometer/magnetometer/gyroscope</a:t>
            </a:r>
          </a:p>
        </p:txBody>
      </p:sp>
      <p:sp>
        <p:nvSpPr>
          <p:cNvPr id="16" name="Shape 65"/>
          <p:cNvSpPr txBox="1"/>
          <p:nvPr/>
        </p:nvSpPr>
        <p:spPr>
          <a:xfrm>
            <a:off x="3221837" y="5724289"/>
            <a:ext cx="1369500" cy="257100"/>
          </a:xfrm>
          <a:prstGeom prst="rect">
            <a:avLst/>
          </a:prstGeom>
          <a:noFill/>
          <a:ln>
            <a:noFill/>
          </a:ln>
        </p:spPr>
        <p:txBody>
          <a:bodyPr lIns="91425" tIns="91425" rIns="91425" bIns="91425" anchor="t" anchorCtr="0">
            <a:noAutofit/>
          </a:bodyPr>
          <a:lstStyle/>
          <a:p>
            <a:pPr lvl="0">
              <a:spcBef>
                <a:spcPts val="0"/>
              </a:spcBef>
              <a:buNone/>
            </a:pPr>
            <a:r>
              <a:rPr lang="en" sz="900">
                <a:latin typeface="Times New Roman"/>
                <a:ea typeface="Times New Roman"/>
                <a:cs typeface="Times New Roman"/>
                <a:sym typeface="Times New Roman"/>
              </a:rPr>
              <a:t>Microchip PicKit</a:t>
            </a:r>
          </a:p>
        </p:txBody>
      </p:sp>
      <p:sp>
        <p:nvSpPr>
          <p:cNvPr id="17" name="Shape 66"/>
          <p:cNvSpPr/>
          <p:nvPr/>
        </p:nvSpPr>
        <p:spPr>
          <a:xfrm rot="2316">
            <a:off x="1902750" y="3923264"/>
            <a:ext cx="1336200" cy="136200"/>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7"/>
          <p:cNvSpPr/>
          <p:nvPr/>
        </p:nvSpPr>
        <p:spPr>
          <a:xfrm rot="2673">
            <a:off x="5697631" y="3923238"/>
            <a:ext cx="1543500" cy="136200"/>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8"/>
          <p:cNvSpPr txBox="1"/>
          <p:nvPr/>
        </p:nvSpPr>
        <p:spPr>
          <a:xfrm>
            <a:off x="6870825" y="3345839"/>
            <a:ext cx="1991100" cy="2685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Temperature/Pressure/Humidity sensor</a:t>
            </a:r>
          </a:p>
        </p:txBody>
      </p:sp>
      <p:sp>
        <p:nvSpPr>
          <p:cNvPr id="20" name="Shape 69"/>
          <p:cNvSpPr txBox="1"/>
          <p:nvPr/>
        </p:nvSpPr>
        <p:spPr>
          <a:xfrm>
            <a:off x="5608150" y="5655889"/>
            <a:ext cx="1262700" cy="2685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RGB Light Sensor (x2)</a:t>
            </a:r>
          </a:p>
        </p:txBody>
      </p:sp>
      <p:sp>
        <p:nvSpPr>
          <p:cNvPr id="21" name="Shape 70"/>
          <p:cNvSpPr txBox="1"/>
          <p:nvPr/>
        </p:nvSpPr>
        <p:spPr>
          <a:xfrm>
            <a:off x="224525" y="4909564"/>
            <a:ext cx="1369500" cy="2571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Camera 1 LEDs (x2)</a:t>
            </a:r>
          </a:p>
        </p:txBody>
      </p:sp>
      <p:sp>
        <p:nvSpPr>
          <p:cNvPr id="22" name="Shape 71"/>
          <p:cNvSpPr/>
          <p:nvPr/>
        </p:nvSpPr>
        <p:spPr>
          <a:xfrm rot="1488250">
            <a:off x="1780097" y="2288345"/>
            <a:ext cx="1654756" cy="128588"/>
          </a:xfrm>
          <a:prstGeom prst="lef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72"/>
          <p:cNvSpPr/>
          <p:nvPr/>
        </p:nvSpPr>
        <p:spPr>
          <a:xfrm rot="-1635281">
            <a:off x="1776372" y="4494320"/>
            <a:ext cx="1426804" cy="128537"/>
          </a:xfrm>
          <a:prstGeom prst="lef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73"/>
          <p:cNvSpPr txBox="1"/>
          <p:nvPr/>
        </p:nvSpPr>
        <p:spPr>
          <a:xfrm>
            <a:off x="1608375" y="1309439"/>
            <a:ext cx="1118700" cy="3306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Servo Motor</a:t>
            </a:r>
          </a:p>
        </p:txBody>
      </p:sp>
      <p:sp>
        <p:nvSpPr>
          <p:cNvPr id="25" name="Shape 74"/>
          <p:cNvSpPr txBox="1"/>
          <p:nvPr/>
        </p:nvSpPr>
        <p:spPr>
          <a:xfrm>
            <a:off x="8190600" y="2769301"/>
            <a:ext cx="953400" cy="2685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Real Time Clock</a:t>
            </a:r>
          </a:p>
        </p:txBody>
      </p:sp>
      <p:sp>
        <p:nvSpPr>
          <p:cNvPr id="26" name="Shape 75"/>
          <p:cNvSpPr txBox="1"/>
          <p:nvPr/>
        </p:nvSpPr>
        <p:spPr>
          <a:xfrm>
            <a:off x="2327675" y="1904114"/>
            <a:ext cx="743700" cy="495300"/>
          </a:xfrm>
          <a:prstGeom prst="rect">
            <a:avLst/>
          </a:prstGeom>
          <a:noFill/>
          <a:ln>
            <a:noFill/>
          </a:ln>
        </p:spPr>
        <p:txBody>
          <a:bodyPr lIns="91425" tIns="91425" rIns="91425" bIns="91425" anchor="t" anchorCtr="0">
            <a:noAutofit/>
          </a:bodyPr>
          <a:lstStyle/>
          <a:p>
            <a:pPr lvl="0">
              <a:spcBef>
                <a:spcPts val="0"/>
              </a:spcBef>
              <a:buNone/>
            </a:pPr>
            <a:r>
              <a:rPr lang="en"/>
              <a:t>PWM</a:t>
            </a:r>
          </a:p>
        </p:txBody>
      </p:sp>
      <p:sp>
        <p:nvSpPr>
          <p:cNvPr id="27" name="Shape 76"/>
          <p:cNvSpPr txBox="1"/>
          <p:nvPr/>
        </p:nvSpPr>
        <p:spPr>
          <a:xfrm>
            <a:off x="4274012" y="2191489"/>
            <a:ext cx="743700" cy="495300"/>
          </a:xfrm>
          <a:prstGeom prst="rect">
            <a:avLst/>
          </a:prstGeom>
          <a:noFill/>
          <a:ln>
            <a:noFill/>
          </a:ln>
        </p:spPr>
        <p:txBody>
          <a:bodyPr lIns="91425" tIns="91425" rIns="91425" bIns="91425" anchor="t" anchorCtr="0">
            <a:noAutofit/>
          </a:bodyPr>
          <a:lstStyle/>
          <a:p>
            <a:pPr lvl="0">
              <a:spcBef>
                <a:spcPts val="0"/>
              </a:spcBef>
              <a:buNone/>
            </a:pPr>
            <a:r>
              <a:rPr lang="en"/>
              <a:t>Power</a:t>
            </a:r>
          </a:p>
        </p:txBody>
      </p:sp>
      <p:pic>
        <p:nvPicPr>
          <p:cNvPr id="28" name="Shape 77"/>
          <p:cNvPicPr preferRelativeResize="0"/>
          <p:nvPr/>
        </p:nvPicPr>
        <p:blipFill>
          <a:blip r:embed="rId11" cstate="print">
            <a:alphaModFix/>
          </a:blip>
          <a:stretch>
            <a:fillRect/>
          </a:stretch>
        </p:blipFill>
        <p:spPr>
          <a:xfrm>
            <a:off x="4625150" y="4960489"/>
            <a:ext cx="657499" cy="657499"/>
          </a:xfrm>
          <a:prstGeom prst="rect">
            <a:avLst/>
          </a:prstGeom>
          <a:noFill/>
          <a:ln>
            <a:noFill/>
          </a:ln>
        </p:spPr>
      </p:pic>
      <p:sp>
        <p:nvSpPr>
          <p:cNvPr id="29" name="Shape 78"/>
          <p:cNvSpPr/>
          <p:nvPr/>
        </p:nvSpPr>
        <p:spPr>
          <a:xfrm>
            <a:off x="3869250" y="4510239"/>
            <a:ext cx="116700" cy="394800"/>
          </a:xfrm>
          <a:prstGeom prst="up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79"/>
          <p:cNvSpPr/>
          <p:nvPr/>
        </p:nvSpPr>
        <p:spPr>
          <a:xfrm>
            <a:off x="4821225" y="4549389"/>
            <a:ext cx="147300" cy="373200"/>
          </a:xfrm>
          <a:prstGeom prst="up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80"/>
          <p:cNvSpPr txBox="1"/>
          <p:nvPr/>
        </p:nvSpPr>
        <p:spPr>
          <a:xfrm>
            <a:off x="4691475" y="5655889"/>
            <a:ext cx="886200" cy="495300"/>
          </a:xfrm>
          <a:prstGeom prst="rect">
            <a:avLst/>
          </a:prstGeom>
          <a:noFill/>
          <a:ln>
            <a:noFill/>
          </a:ln>
        </p:spPr>
        <p:txBody>
          <a:bodyPr lIns="91425" tIns="91425" rIns="91425" bIns="91425" anchor="t" anchorCtr="0">
            <a:noAutofit/>
          </a:bodyPr>
          <a:lstStyle/>
          <a:p>
            <a:pPr lvl="0">
              <a:spcBef>
                <a:spcPts val="0"/>
              </a:spcBef>
              <a:buNone/>
            </a:pPr>
            <a:r>
              <a:rPr lang="en" sz="900">
                <a:latin typeface="Times New Roman"/>
                <a:ea typeface="Times New Roman"/>
                <a:cs typeface="Times New Roman"/>
                <a:sym typeface="Times New Roman"/>
              </a:rPr>
              <a:t>Micro SD Card</a:t>
            </a:r>
            <a:br>
              <a:rPr lang="en" sz="900">
                <a:latin typeface="Times New Roman"/>
                <a:ea typeface="Times New Roman"/>
                <a:cs typeface="Times New Roman"/>
                <a:sym typeface="Times New Roman"/>
              </a:rPr>
            </a:br>
            <a:r>
              <a:rPr lang="en" sz="900">
                <a:latin typeface="Times New Roman"/>
                <a:ea typeface="Times New Roman"/>
                <a:cs typeface="Times New Roman"/>
                <a:sym typeface="Times New Roman"/>
              </a:rPr>
              <a:t>(storage)</a:t>
            </a:r>
          </a:p>
        </p:txBody>
      </p:sp>
      <p:sp>
        <p:nvSpPr>
          <p:cNvPr id="32" name="Shape 81"/>
          <p:cNvSpPr/>
          <p:nvPr/>
        </p:nvSpPr>
        <p:spPr>
          <a:xfrm>
            <a:off x="3915200" y="2252539"/>
            <a:ext cx="147300" cy="373200"/>
          </a:xfrm>
          <a:prstGeom prst="up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82"/>
          <p:cNvSpPr txBox="1"/>
          <p:nvPr/>
        </p:nvSpPr>
        <p:spPr>
          <a:xfrm>
            <a:off x="3326175" y="2187339"/>
            <a:ext cx="657600" cy="330600"/>
          </a:xfrm>
          <a:prstGeom prst="rect">
            <a:avLst/>
          </a:prstGeom>
          <a:noFill/>
          <a:ln>
            <a:noFill/>
          </a:ln>
        </p:spPr>
        <p:txBody>
          <a:bodyPr lIns="91425" tIns="91425" rIns="91425" bIns="91425" anchor="t" anchorCtr="0">
            <a:noAutofit/>
          </a:bodyPr>
          <a:lstStyle/>
          <a:p>
            <a:pPr lvl="0">
              <a:spcBef>
                <a:spcPts val="0"/>
              </a:spcBef>
              <a:buNone/>
            </a:pPr>
            <a:r>
              <a:rPr lang="en"/>
              <a:t>Serial</a:t>
            </a:r>
          </a:p>
        </p:txBody>
      </p:sp>
      <p:sp>
        <p:nvSpPr>
          <p:cNvPr id="34" name="Shape 83"/>
          <p:cNvSpPr txBox="1"/>
          <p:nvPr/>
        </p:nvSpPr>
        <p:spPr>
          <a:xfrm>
            <a:off x="3898112" y="4560964"/>
            <a:ext cx="657600" cy="268500"/>
          </a:xfrm>
          <a:prstGeom prst="rect">
            <a:avLst/>
          </a:prstGeom>
          <a:noFill/>
          <a:ln>
            <a:noFill/>
          </a:ln>
        </p:spPr>
        <p:txBody>
          <a:bodyPr lIns="91425" tIns="91425" rIns="91425" bIns="91425" anchor="t" anchorCtr="0">
            <a:noAutofit/>
          </a:bodyPr>
          <a:lstStyle/>
          <a:p>
            <a:pPr lvl="0" rtl="0">
              <a:spcBef>
                <a:spcPts val="0"/>
              </a:spcBef>
              <a:buNone/>
            </a:pPr>
            <a:r>
              <a:rPr lang="en"/>
              <a:t>Serial</a:t>
            </a:r>
          </a:p>
        </p:txBody>
      </p:sp>
      <p:sp>
        <p:nvSpPr>
          <p:cNvPr id="35" name="Shape 84"/>
          <p:cNvSpPr txBox="1"/>
          <p:nvPr/>
        </p:nvSpPr>
        <p:spPr>
          <a:xfrm>
            <a:off x="4878812" y="4542326"/>
            <a:ext cx="657600" cy="330600"/>
          </a:xfrm>
          <a:prstGeom prst="rect">
            <a:avLst/>
          </a:prstGeom>
          <a:noFill/>
          <a:ln>
            <a:noFill/>
          </a:ln>
        </p:spPr>
        <p:txBody>
          <a:bodyPr lIns="91425" tIns="91425" rIns="91425" bIns="91425" anchor="t" anchorCtr="0">
            <a:noAutofit/>
          </a:bodyPr>
          <a:lstStyle/>
          <a:p>
            <a:pPr lvl="0" rtl="0">
              <a:spcBef>
                <a:spcPts val="0"/>
              </a:spcBef>
              <a:buNone/>
            </a:pPr>
            <a:r>
              <a:rPr lang="en"/>
              <a:t>Serial</a:t>
            </a:r>
          </a:p>
        </p:txBody>
      </p:sp>
      <p:sp>
        <p:nvSpPr>
          <p:cNvPr id="36" name="Shape 85"/>
          <p:cNvSpPr txBox="1"/>
          <p:nvPr/>
        </p:nvSpPr>
        <p:spPr>
          <a:xfrm>
            <a:off x="6168475" y="3626033"/>
            <a:ext cx="657600" cy="330600"/>
          </a:xfrm>
          <a:prstGeom prst="rect">
            <a:avLst/>
          </a:prstGeom>
          <a:noFill/>
          <a:ln>
            <a:noFill/>
          </a:ln>
        </p:spPr>
        <p:txBody>
          <a:bodyPr lIns="91425" tIns="91425" rIns="91425" bIns="91425" anchor="t" anchorCtr="0">
            <a:noAutofit/>
          </a:bodyPr>
          <a:lstStyle/>
          <a:p>
            <a:pPr lvl="0">
              <a:spcBef>
                <a:spcPts val="0"/>
              </a:spcBef>
              <a:buNone/>
            </a:pPr>
            <a:r>
              <a:rPr lang="en"/>
              <a:t>I2C</a:t>
            </a:r>
          </a:p>
        </p:txBody>
      </p:sp>
      <p:sp>
        <p:nvSpPr>
          <p:cNvPr id="37" name="Shape 86"/>
          <p:cNvSpPr txBox="1"/>
          <p:nvPr/>
        </p:nvSpPr>
        <p:spPr>
          <a:xfrm>
            <a:off x="5508975" y="4872808"/>
            <a:ext cx="657600" cy="330600"/>
          </a:xfrm>
          <a:prstGeom prst="rect">
            <a:avLst/>
          </a:prstGeom>
          <a:noFill/>
          <a:ln>
            <a:noFill/>
          </a:ln>
        </p:spPr>
        <p:txBody>
          <a:bodyPr lIns="91425" tIns="91425" rIns="91425" bIns="91425" anchor="t" anchorCtr="0">
            <a:noAutofit/>
          </a:bodyPr>
          <a:lstStyle/>
          <a:p>
            <a:pPr lvl="0" rtl="0">
              <a:spcBef>
                <a:spcPts val="0"/>
              </a:spcBef>
              <a:buNone/>
            </a:pPr>
            <a:r>
              <a:rPr lang="en"/>
              <a:t>I2C</a:t>
            </a:r>
          </a:p>
        </p:txBody>
      </p:sp>
      <p:sp>
        <p:nvSpPr>
          <p:cNvPr id="38" name="Shape 87"/>
          <p:cNvSpPr txBox="1"/>
          <p:nvPr/>
        </p:nvSpPr>
        <p:spPr>
          <a:xfrm>
            <a:off x="1852725" y="4393289"/>
            <a:ext cx="630000" cy="330600"/>
          </a:xfrm>
          <a:prstGeom prst="rect">
            <a:avLst/>
          </a:prstGeom>
          <a:noFill/>
          <a:ln>
            <a:noFill/>
          </a:ln>
        </p:spPr>
        <p:txBody>
          <a:bodyPr lIns="91425" tIns="91425" rIns="91425" bIns="91425" anchor="t" anchorCtr="0">
            <a:noAutofit/>
          </a:bodyPr>
          <a:lstStyle/>
          <a:p>
            <a:pPr lvl="0">
              <a:spcBef>
                <a:spcPts val="0"/>
              </a:spcBef>
              <a:buNone/>
            </a:pPr>
            <a:r>
              <a:rPr lang="en"/>
              <a:t>DO</a:t>
            </a:r>
          </a:p>
        </p:txBody>
      </p:sp>
      <p:pic>
        <p:nvPicPr>
          <p:cNvPr id="39" name="Shape 88"/>
          <p:cNvPicPr preferRelativeResize="0"/>
          <p:nvPr/>
        </p:nvPicPr>
        <p:blipFill>
          <a:blip r:embed="rId12">
            <a:alphaModFix/>
          </a:blip>
          <a:stretch>
            <a:fillRect/>
          </a:stretch>
        </p:blipFill>
        <p:spPr>
          <a:xfrm>
            <a:off x="1012775" y="3696269"/>
            <a:ext cx="743700" cy="728826"/>
          </a:xfrm>
          <a:prstGeom prst="rect">
            <a:avLst/>
          </a:prstGeom>
          <a:noFill/>
          <a:ln>
            <a:noFill/>
          </a:ln>
        </p:spPr>
      </p:pic>
      <p:sp>
        <p:nvSpPr>
          <p:cNvPr id="40" name="Shape 89"/>
          <p:cNvSpPr/>
          <p:nvPr/>
        </p:nvSpPr>
        <p:spPr>
          <a:xfrm rot="2673">
            <a:off x="5697631" y="2973063"/>
            <a:ext cx="1543500" cy="136200"/>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900">
              <a:latin typeface="Times New Roman"/>
              <a:ea typeface="Times New Roman"/>
              <a:cs typeface="Times New Roman"/>
              <a:sym typeface="Times New Roman"/>
            </a:endParaRPr>
          </a:p>
        </p:txBody>
      </p:sp>
      <p:sp>
        <p:nvSpPr>
          <p:cNvPr id="41" name="Shape 90"/>
          <p:cNvSpPr txBox="1"/>
          <p:nvPr/>
        </p:nvSpPr>
        <p:spPr>
          <a:xfrm>
            <a:off x="172825" y="3922639"/>
            <a:ext cx="743700" cy="495300"/>
          </a:xfrm>
          <a:prstGeom prst="rect">
            <a:avLst/>
          </a:prstGeom>
          <a:noFill/>
          <a:ln>
            <a:noFill/>
          </a:ln>
        </p:spPr>
        <p:txBody>
          <a:bodyPr lIns="91425" tIns="91425" rIns="91425" bIns="91425" anchor="t" anchorCtr="0">
            <a:noAutofit/>
          </a:bodyPr>
          <a:lstStyle/>
          <a:p>
            <a:pPr lvl="0">
              <a:spcBef>
                <a:spcPts val="0"/>
              </a:spcBef>
              <a:buNone/>
            </a:pPr>
            <a:r>
              <a:rPr lang="en" sz="900">
                <a:latin typeface="Times New Roman"/>
                <a:ea typeface="Times New Roman"/>
                <a:cs typeface="Times New Roman"/>
                <a:sym typeface="Times New Roman"/>
              </a:rPr>
              <a:t>Position Switch (x2)</a:t>
            </a:r>
          </a:p>
        </p:txBody>
      </p:sp>
      <p:pic>
        <p:nvPicPr>
          <p:cNvPr id="42" name="Shape 91"/>
          <p:cNvPicPr preferRelativeResize="0"/>
          <p:nvPr/>
        </p:nvPicPr>
        <p:blipFill rotWithShape="1">
          <a:blip r:embed="rId13">
            <a:alphaModFix/>
          </a:blip>
          <a:srcRect l="7457" t="36119" r="70818" b="10972"/>
          <a:stretch/>
        </p:blipFill>
        <p:spPr>
          <a:xfrm>
            <a:off x="1179387" y="2508762"/>
            <a:ext cx="657599" cy="1064802"/>
          </a:xfrm>
          <a:prstGeom prst="rect">
            <a:avLst/>
          </a:prstGeom>
          <a:noFill/>
          <a:ln>
            <a:noFill/>
          </a:ln>
        </p:spPr>
      </p:pic>
      <p:sp>
        <p:nvSpPr>
          <p:cNvPr id="43" name="Shape 92"/>
          <p:cNvSpPr/>
          <p:nvPr/>
        </p:nvSpPr>
        <p:spPr>
          <a:xfrm rot="2673">
            <a:off x="1902881" y="2992500"/>
            <a:ext cx="1543500" cy="136200"/>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93"/>
          <p:cNvSpPr txBox="1"/>
          <p:nvPr/>
        </p:nvSpPr>
        <p:spPr>
          <a:xfrm>
            <a:off x="196000" y="2738251"/>
            <a:ext cx="983400" cy="330600"/>
          </a:xfrm>
          <a:prstGeom prst="rect">
            <a:avLst/>
          </a:prstGeom>
          <a:noFill/>
          <a:ln>
            <a:noFill/>
          </a:ln>
        </p:spPr>
        <p:txBody>
          <a:bodyPr lIns="91425" tIns="91425" rIns="91425" bIns="91425" anchor="t" anchorCtr="0">
            <a:noAutofit/>
          </a:bodyPr>
          <a:lstStyle/>
          <a:p>
            <a:pPr lvl="0">
              <a:spcBef>
                <a:spcPts val="0"/>
              </a:spcBef>
              <a:buNone/>
            </a:pPr>
            <a:r>
              <a:rPr lang="en" sz="900">
                <a:latin typeface="Times New Roman"/>
                <a:ea typeface="Times New Roman"/>
                <a:cs typeface="Times New Roman"/>
                <a:sym typeface="Times New Roman"/>
              </a:rPr>
              <a:t>Radiation Sensor</a:t>
            </a:r>
          </a:p>
        </p:txBody>
      </p:sp>
      <p:sp>
        <p:nvSpPr>
          <p:cNvPr id="45" name="Shape 94"/>
          <p:cNvSpPr txBox="1"/>
          <p:nvPr/>
        </p:nvSpPr>
        <p:spPr>
          <a:xfrm>
            <a:off x="1879150" y="2663489"/>
            <a:ext cx="743700" cy="330600"/>
          </a:xfrm>
          <a:prstGeom prst="rect">
            <a:avLst/>
          </a:prstGeom>
          <a:noFill/>
          <a:ln>
            <a:noFill/>
          </a:ln>
        </p:spPr>
        <p:txBody>
          <a:bodyPr lIns="91425" tIns="91425" rIns="91425" bIns="91425" anchor="t" anchorCtr="0">
            <a:noAutofit/>
          </a:bodyPr>
          <a:lstStyle/>
          <a:p>
            <a:pPr lvl="0">
              <a:spcBef>
                <a:spcPts val="0"/>
              </a:spcBef>
              <a:buNone/>
            </a:pPr>
            <a:r>
              <a:rPr lang="en"/>
              <a:t>DFI</a:t>
            </a:r>
          </a:p>
        </p:txBody>
      </p:sp>
      <p:sp>
        <p:nvSpPr>
          <p:cNvPr id="46" name="Shape 95"/>
          <p:cNvSpPr txBox="1"/>
          <p:nvPr/>
        </p:nvSpPr>
        <p:spPr>
          <a:xfrm>
            <a:off x="6282500" y="3002864"/>
            <a:ext cx="813300" cy="373200"/>
          </a:xfrm>
          <a:prstGeom prst="rect">
            <a:avLst/>
          </a:prstGeom>
          <a:noFill/>
          <a:ln>
            <a:noFill/>
          </a:ln>
        </p:spPr>
        <p:txBody>
          <a:bodyPr lIns="91425" tIns="91425" rIns="91425" bIns="91425" anchor="t" anchorCtr="0">
            <a:noAutofit/>
          </a:bodyPr>
          <a:lstStyle/>
          <a:p>
            <a:pPr lvl="0">
              <a:spcBef>
                <a:spcPts val="0"/>
              </a:spcBef>
              <a:buNone/>
            </a:pPr>
            <a:r>
              <a:rPr lang="en"/>
              <a:t>I2C</a:t>
            </a:r>
          </a:p>
        </p:txBody>
      </p:sp>
      <p:sp>
        <p:nvSpPr>
          <p:cNvPr id="47" name="Shape 96"/>
          <p:cNvSpPr txBox="1"/>
          <p:nvPr/>
        </p:nvSpPr>
        <p:spPr>
          <a:xfrm>
            <a:off x="6282500" y="4368333"/>
            <a:ext cx="657600" cy="330600"/>
          </a:xfrm>
          <a:prstGeom prst="rect">
            <a:avLst/>
          </a:prstGeom>
          <a:noFill/>
          <a:ln>
            <a:noFill/>
          </a:ln>
        </p:spPr>
        <p:txBody>
          <a:bodyPr lIns="91425" tIns="91425" rIns="91425" bIns="91425" anchor="t" anchorCtr="0">
            <a:noAutofit/>
          </a:bodyPr>
          <a:lstStyle/>
          <a:p>
            <a:pPr lvl="0" rtl="0">
              <a:spcBef>
                <a:spcPts val="0"/>
              </a:spcBef>
              <a:buNone/>
            </a:pPr>
            <a:r>
              <a:rPr lang="en"/>
              <a:t>I2C</a:t>
            </a:r>
          </a:p>
        </p:txBody>
      </p:sp>
      <p:sp>
        <p:nvSpPr>
          <p:cNvPr id="48" name="Shape 97"/>
          <p:cNvSpPr txBox="1"/>
          <p:nvPr/>
        </p:nvSpPr>
        <p:spPr>
          <a:xfrm>
            <a:off x="2083125" y="3595989"/>
            <a:ext cx="813300" cy="330600"/>
          </a:xfrm>
          <a:prstGeom prst="rect">
            <a:avLst/>
          </a:prstGeom>
          <a:noFill/>
          <a:ln>
            <a:noFill/>
          </a:ln>
        </p:spPr>
        <p:txBody>
          <a:bodyPr lIns="91425" tIns="91425" rIns="91425" bIns="91425" anchor="t" anchorCtr="0">
            <a:noAutofit/>
          </a:bodyPr>
          <a:lstStyle/>
          <a:p>
            <a:pPr lvl="0">
              <a:spcBef>
                <a:spcPts val="0"/>
              </a:spcBef>
              <a:buNone/>
            </a:pPr>
            <a:r>
              <a:rPr lang="en"/>
              <a:t>DI (x2)</a:t>
            </a:r>
          </a:p>
        </p:txBody>
      </p:sp>
      <p:pic>
        <p:nvPicPr>
          <p:cNvPr id="49" name="Shape 98"/>
          <p:cNvPicPr preferRelativeResize="0"/>
          <p:nvPr/>
        </p:nvPicPr>
        <p:blipFill>
          <a:blip r:embed="rId14" cstate="print">
            <a:alphaModFix/>
          </a:blip>
          <a:stretch>
            <a:fillRect/>
          </a:stretch>
        </p:blipFill>
        <p:spPr>
          <a:xfrm>
            <a:off x="2135025" y="4960478"/>
            <a:ext cx="886200" cy="1113671"/>
          </a:xfrm>
          <a:prstGeom prst="rect">
            <a:avLst/>
          </a:prstGeom>
          <a:noFill/>
          <a:ln>
            <a:noFill/>
          </a:ln>
        </p:spPr>
      </p:pic>
      <p:sp>
        <p:nvSpPr>
          <p:cNvPr id="50" name="Shape 99"/>
          <p:cNvSpPr/>
          <p:nvPr/>
        </p:nvSpPr>
        <p:spPr>
          <a:xfrm rot="-2181697">
            <a:off x="2977537" y="4658610"/>
            <a:ext cx="608723" cy="162006"/>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100"/>
          <p:cNvSpPr txBox="1"/>
          <p:nvPr/>
        </p:nvSpPr>
        <p:spPr>
          <a:xfrm>
            <a:off x="1547450" y="5774989"/>
            <a:ext cx="657600" cy="2571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Camera 1 </a:t>
            </a:r>
          </a:p>
        </p:txBody>
      </p:sp>
      <p:sp>
        <p:nvSpPr>
          <p:cNvPr id="52" name="Shape 101"/>
          <p:cNvSpPr txBox="1"/>
          <p:nvPr/>
        </p:nvSpPr>
        <p:spPr>
          <a:xfrm>
            <a:off x="2640062" y="4481139"/>
            <a:ext cx="886200" cy="394800"/>
          </a:xfrm>
          <a:prstGeom prst="rect">
            <a:avLst/>
          </a:prstGeom>
          <a:noFill/>
          <a:ln>
            <a:noFill/>
          </a:ln>
        </p:spPr>
        <p:txBody>
          <a:bodyPr lIns="91425" tIns="91425" rIns="91425" bIns="91425" anchor="t" anchorCtr="0">
            <a:noAutofit/>
          </a:bodyPr>
          <a:lstStyle/>
          <a:p>
            <a:pPr lvl="0">
              <a:spcBef>
                <a:spcPts val="0"/>
              </a:spcBef>
              <a:buNone/>
            </a:pPr>
            <a:r>
              <a:rPr lang="en"/>
              <a:t>UART</a:t>
            </a:r>
          </a:p>
        </p:txBody>
      </p:sp>
      <p:pic>
        <p:nvPicPr>
          <p:cNvPr id="53" name="Shape 102"/>
          <p:cNvPicPr preferRelativeResize="0"/>
          <p:nvPr/>
        </p:nvPicPr>
        <p:blipFill rotWithShape="1">
          <a:blip r:embed="rId15" cstate="print">
            <a:alphaModFix/>
          </a:blip>
          <a:srcRect r="44354" b="3316"/>
          <a:stretch/>
        </p:blipFill>
        <p:spPr>
          <a:xfrm>
            <a:off x="735425" y="1292534"/>
            <a:ext cx="886200" cy="985430"/>
          </a:xfrm>
          <a:prstGeom prst="rect">
            <a:avLst/>
          </a:prstGeom>
          <a:noFill/>
          <a:ln>
            <a:noFill/>
          </a:ln>
        </p:spPr>
      </p:pic>
      <p:pic>
        <p:nvPicPr>
          <p:cNvPr id="54" name="Shape 103"/>
          <p:cNvPicPr preferRelativeResize="0"/>
          <p:nvPr/>
        </p:nvPicPr>
        <p:blipFill>
          <a:blip r:embed="rId5" cstate="print">
            <a:alphaModFix/>
          </a:blip>
          <a:stretch>
            <a:fillRect/>
          </a:stretch>
        </p:blipFill>
        <p:spPr>
          <a:xfrm>
            <a:off x="6097465" y="1095164"/>
            <a:ext cx="743799" cy="759149"/>
          </a:xfrm>
          <a:prstGeom prst="rect">
            <a:avLst/>
          </a:prstGeom>
          <a:noFill/>
          <a:ln>
            <a:noFill/>
          </a:ln>
        </p:spPr>
      </p:pic>
      <p:sp>
        <p:nvSpPr>
          <p:cNvPr id="55" name="Shape 104"/>
          <p:cNvSpPr/>
          <p:nvPr/>
        </p:nvSpPr>
        <p:spPr>
          <a:xfrm rot="-2838071">
            <a:off x="5256488" y="2202697"/>
            <a:ext cx="919273" cy="128432"/>
          </a:xfrm>
          <a:prstGeom prst="lef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105"/>
          <p:cNvSpPr txBox="1"/>
          <p:nvPr/>
        </p:nvSpPr>
        <p:spPr>
          <a:xfrm>
            <a:off x="5433050" y="1124864"/>
            <a:ext cx="1369500" cy="2571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Camera 2 LEDs (x2)</a:t>
            </a:r>
          </a:p>
        </p:txBody>
      </p:sp>
      <p:sp>
        <p:nvSpPr>
          <p:cNvPr id="57" name="Shape 106"/>
          <p:cNvSpPr txBox="1"/>
          <p:nvPr/>
        </p:nvSpPr>
        <p:spPr>
          <a:xfrm>
            <a:off x="5357312" y="1916489"/>
            <a:ext cx="630000" cy="330600"/>
          </a:xfrm>
          <a:prstGeom prst="rect">
            <a:avLst/>
          </a:prstGeom>
          <a:noFill/>
          <a:ln>
            <a:noFill/>
          </a:ln>
        </p:spPr>
        <p:txBody>
          <a:bodyPr lIns="91425" tIns="91425" rIns="91425" bIns="91425" anchor="t" anchorCtr="0">
            <a:noAutofit/>
          </a:bodyPr>
          <a:lstStyle/>
          <a:p>
            <a:pPr lvl="0" rtl="0">
              <a:spcBef>
                <a:spcPts val="0"/>
              </a:spcBef>
              <a:buNone/>
            </a:pPr>
            <a:r>
              <a:rPr lang="en"/>
              <a:t>DO</a:t>
            </a:r>
          </a:p>
        </p:txBody>
      </p:sp>
      <p:sp>
        <p:nvSpPr>
          <p:cNvPr id="58" name="Shape 107"/>
          <p:cNvSpPr/>
          <p:nvPr/>
        </p:nvSpPr>
        <p:spPr>
          <a:xfrm rot="2569538">
            <a:off x="5424045" y="4793646"/>
            <a:ext cx="827486" cy="128636"/>
          </a:xfrm>
          <a:prstGeom prst="lef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9" name="Shape 108"/>
          <p:cNvPicPr preferRelativeResize="0"/>
          <p:nvPr/>
        </p:nvPicPr>
        <p:blipFill>
          <a:blip r:embed="rId14" cstate="print">
            <a:alphaModFix/>
          </a:blip>
          <a:stretch>
            <a:fillRect/>
          </a:stretch>
        </p:blipFill>
        <p:spPr>
          <a:xfrm>
            <a:off x="7235775" y="1192103"/>
            <a:ext cx="886200" cy="1113671"/>
          </a:xfrm>
          <a:prstGeom prst="rect">
            <a:avLst/>
          </a:prstGeom>
          <a:noFill/>
          <a:ln>
            <a:noFill/>
          </a:ln>
        </p:spPr>
      </p:pic>
      <p:sp>
        <p:nvSpPr>
          <p:cNvPr id="60" name="Shape 109"/>
          <p:cNvSpPr/>
          <p:nvPr/>
        </p:nvSpPr>
        <p:spPr>
          <a:xfrm rot="-2181676">
            <a:off x="5645672" y="2080221"/>
            <a:ext cx="1703227" cy="162006"/>
          </a:xfrm>
          <a:prstGeom prst="lef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110"/>
          <p:cNvSpPr txBox="1"/>
          <p:nvPr/>
        </p:nvSpPr>
        <p:spPr>
          <a:xfrm>
            <a:off x="6504225" y="2061489"/>
            <a:ext cx="743700" cy="394800"/>
          </a:xfrm>
          <a:prstGeom prst="rect">
            <a:avLst/>
          </a:prstGeom>
          <a:noFill/>
          <a:ln>
            <a:noFill/>
          </a:ln>
        </p:spPr>
        <p:txBody>
          <a:bodyPr lIns="91425" tIns="91425" rIns="91425" bIns="91425" anchor="t" anchorCtr="0">
            <a:noAutofit/>
          </a:bodyPr>
          <a:lstStyle/>
          <a:p>
            <a:pPr lvl="0" rtl="0">
              <a:spcBef>
                <a:spcPts val="0"/>
              </a:spcBef>
              <a:buNone/>
            </a:pPr>
            <a:r>
              <a:rPr lang="en"/>
              <a:t>UART</a:t>
            </a:r>
          </a:p>
        </p:txBody>
      </p:sp>
      <p:sp>
        <p:nvSpPr>
          <p:cNvPr id="62" name="Shape 111"/>
          <p:cNvSpPr txBox="1"/>
          <p:nvPr/>
        </p:nvSpPr>
        <p:spPr>
          <a:xfrm>
            <a:off x="8126675" y="1381964"/>
            <a:ext cx="657600" cy="257100"/>
          </a:xfrm>
          <a:prstGeom prst="rect">
            <a:avLst/>
          </a:prstGeom>
          <a:noFill/>
          <a:ln>
            <a:noFill/>
          </a:ln>
        </p:spPr>
        <p:txBody>
          <a:bodyPr lIns="91425" tIns="91425" rIns="91425" bIns="91425" anchor="t" anchorCtr="0">
            <a:noAutofit/>
          </a:bodyPr>
          <a:lstStyle/>
          <a:p>
            <a:pPr lvl="0" rtl="0">
              <a:spcBef>
                <a:spcPts val="0"/>
              </a:spcBef>
              <a:buNone/>
            </a:pPr>
            <a:r>
              <a:rPr lang="en" sz="900">
                <a:latin typeface="Times New Roman"/>
                <a:ea typeface="Times New Roman"/>
                <a:cs typeface="Times New Roman"/>
                <a:sym typeface="Times New Roman"/>
              </a:rPr>
              <a:t>Camera 2</a:t>
            </a:r>
          </a:p>
        </p:txBody>
      </p:sp>
    </p:spTree>
    <p:extLst>
      <p:ext uri="{BB962C8B-B14F-4D97-AF65-F5344CB8AC3E}">
        <p14:creationId xmlns:p14="http://schemas.microsoft.com/office/powerpoint/2010/main" xmlns="" val="232903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4125" y="230133"/>
            <a:ext cx="8520600" cy="763600"/>
          </a:xfrm>
          <a:prstGeom prst="rect">
            <a:avLst/>
          </a:prstGeom>
        </p:spPr>
        <p:txBody>
          <a:bodyPr lIns="91425" tIns="91425" rIns="91425" bIns="91425" anchor="t" anchorCtr="0">
            <a:noAutofit/>
          </a:bodyPr>
          <a:lstStyle/>
          <a:p>
            <a:pPr lvl="0">
              <a:spcBef>
                <a:spcPts val="0"/>
              </a:spcBef>
              <a:buNone/>
            </a:pPr>
            <a:r>
              <a:rPr lang="en"/>
              <a:t>Functional Diagram</a:t>
            </a:r>
          </a:p>
        </p:txBody>
      </p:sp>
      <p:pic>
        <p:nvPicPr>
          <p:cNvPr id="86" name="Shape 86"/>
          <p:cNvPicPr preferRelativeResize="0"/>
          <p:nvPr/>
        </p:nvPicPr>
        <p:blipFill rotWithShape="1">
          <a:blip r:embed="rId3">
            <a:alphaModFix/>
          </a:blip>
          <a:srcRect/>
          <a:stretch/>
        </p:blipFill>
        <p:spPr>
          <a:xfrm>
            <a:off x="220619" y="1127412"/>
            <a:ext cx="6690721" cy="5067648"/>
          </a:xfrm>
          <a:prstGeom prst="rect">
            <a:avLst/>
          </a:prstGeom>
          <a:noFill/>
          <a:ln>
            <a:noFill/>
          </a:ln>
        </p:spPr>
      </p:pic>
      <p:sp>
        <p:nvSpPr>
          <p:cNvPr id="2" name="TextBox 1"/>
          <p:cNvSpPr txBox="1"/>
          <p:nvPr/>
        </p:nvSpPr>
        <p:spPr>
          <a:xfrm>
            <a:off x="6949440" y="2118360"/>
            <a:ext cx="2124877" cy="2893100"/>
          </a:xfrm>
          <a:prstGeom prst="rect">
            <a:avLst/>
          </a:prstGeom>
          <a:noFill/>
        </p:spPr>
        <p:txBody>
          <a:bodyPr wrap="none" rtlCol="0">
            <a:spAutoFit/>
          </a:bodyPr>
          <a:lstStyle/>
          <a:p>
            <a:r>
              <a:rPr lang="en-US" sz="1400" b="1" u="sng" dirty="0" smtClean="0"/>
              <a:t>Design Blocks</a:t>
            </a:r>
          </a:p>
          <a:p>
            <a:r>
              <a:rPr lang="en-US" sz="1400" dirty="0" smtClean="0"/>
              <a:t>Mechanical Skeleton</a:t>
            </a:r>
          </a:p>
          <a:p>
            <a:r>
              <a:rPr lang="en-US" sz="1400" dirty="0" smtClean="0"/>
              <a:t>Biology Well Plate</a:t>
            </a:r>
          </a:p>
          <a:p>
            <a:r>
              <a:rPr lang="en-US" sz="1400" dirty="0" smtClean="0"/>
              <a:t>Well Plate Vibration/Mixer</a:t>
            </a:r>
          </a:p>
          <a:p>
            <a:r>
              <a:rPr lang="en-US" sz="1400" dirty="0" smtClean="0"/>
              <a:t>Hydration System</a:t>
            </a:r>
          </a:p>
          <a:p>
            <a:r>
              <a:rPr lang="en-US" sz="1400" dirty="0" smtClean="0"/>
              <a:t>Motor Control</a:t>
            </a:r>
          </a:p>
          <a:p>
            <a:r>
              <a:rPr lang="en-US" sz="1400" dirty="0" smtClean="0"/>
              <a:t>Well Plate Heater</a:t>
            </a:r>
          </a:p>
          <a:p>
            <a:r>
              <a:rPr lang="en-US" sz="1400" dirty="0" smtClean="0"/>
              <a:t>Camera Lighting &amp; Sensing</a:t>
            </a:r>
          </a:p>
          <a:p>
            <a:r>
              <a:rPr lang="en-US" sz="1400" dirty="0" smtClean="0"/>
              <a:t>Camera &amp; Optics</a:t>
            </a:r>
          </a:p>
          <a:p>
            <a:r>
              <a:rPr lang="en-US" sz="1400" dirty="0" smtClean="0"/>
              <a:t>Environmental Sensors</a:t>
            </a:r>
          </a:p>
          <a:p>
            <a:r>
              <a:rPr lang="en-US" sz="1400" dirty="0" smtClean="0"/>
              <a:t>NESI Board</a:t>
            </a:r>
          </a:p>
          <a:p>
            <a:r>
              <a:rPr lang="en-US" sz="1400" dirty="0" smtClean="0"/>
              <a:t>SD Card</a:t>
            </a:r>
          </a:p>
          <a:p>
            <a:r>
              <a:rPr lang="en-US" sz="1400" dirty="0" smtClean="0"/>
              <a:t>Embedded Software</a:t>
            </a:r>
            <a:endParaRPr lang="en-US" sz="14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15</a:t>
            </a:fld>
            <a:endParaRPr lang="en"/>
          </a:p>
        </p:txBody>
      </p:sp>
    </p:spTree>
    <p:extLst>
      <p:ext uri="{BB962C8B-B14F-4D97-AF65-F5344CB8AC3E}">
        <p14:creationId xmlns:p14="http://schemas.microsoft.com/office/powerpoint/2010/main" xmlns="" val="148098963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359867"/>
            <a:ext cx="8520600" cy="763600"/>
          </a:xfrm>
          <a:prstGeom prst="rect">
            <a:avLst/>
          </a:prstGeom>
        </p:spPr>
        <p:txBody>
          <a:bodyPr lIns="91425" tIns="91425" rIns="91425" bIns="91425" anchor="t" anchorCtr="0">
            <a:noAutofit/>
          </a:bodyPr>
          <a:lstStyle/>
          <a:p>
            <a:pPr lvl="0">
              <a:spcBef>
                <a:spcPts val="0"/>
              </a:spcBef>
              <a:buNone/>
            </a:pPr>
            <a:r>
              <a:rPr lang="en" dirty="0" smtClean="0"/>
              <a:t>Conceptual </a:t>
            </a:r>
            <a:r>
              <a:rPr lang="en" dirty="0"/>
              <a:t>Block Diagram</a:t>
            </a:r>
          </a:p>
        </p:txBody>
      </p:sp>
      <p:sp>
        <p:nvSpPr>
          <p:cNvPr id="4" name="TextBox 3"/>
          <p:cNvSpPr txBox="1"/>
          <p:nvPr/>
        </p:nvSpPr>
        <p:spPr>
          <a:xfrm>
            <a:off x="6801564" y="1394460"/>
            <a:ext cx="2342436" cy="5047536"/>
          </a:xfrm>
          <a:prstGeom prst="rect">
            <a:avLst/>
          </a:prstGeom>
          <a:noFill/>
        </p:spPr>
        <p:txBody>
          <a:bodyPr wrap="none" rtlCol="0">
            <a:spAutoFit/>
          </a:bodyPr>
          <a:lstStyle/>
          <a:p>
            <a:r>
              <a:rPr lang="en-US" sz="1400" b="1" u="sng" dirty="0" smtClean="0"/>
              <a:t>Design Blocks</a:t>
            </a:r>
          </a:p>
          <a:p>
            <a:r>
              <a:rPr lang="en-US" sz="1400" dirty="0" smtClean="0"/>
              <a:t>A1 Real Time Clock</a:t>
            </a:r>
          </a:p>
          <a:p>
            <a:r>
              <a:rPr lang="en-US" sz="1400" dirty="0" smtClean="0"/>
              <a:t>B1 Altitude Air Pressure</a:t>
            </a:r>
          </a:p>
          <a:p>
            <a:r>
              <a:rPr lang="en-US" sz="1400" dirty="0" smtClean="0"/>
              <a:t>C1 Temperature, Humidity</a:t>
            </a:r>
          </a:p>
          <a:p>
            <a:r>
              <a:rPr lang="en-US" sz="1400" dirty="0" smtClean="0"/>
              <a:t>D1 Gyroscope</a:t>
            </a:r>
          </a:p>
          <a:p>
            <a:r>
              <a:rPr lang="en-US" sz="1400" dirty="0" smtClean="0"/>
              <a:t>E1 Light RGB &amp; Composite</a:t>
            </a:r>
          </a:p>
          <a:p>
            <a:r>
              <a:rPr lang="en-US" sz="1400" dirty="0" smtClean="0"/>
              <a:t>F1 Stepper Motor Driver</a:t>
            </a:r>
          </a:p>
          <a:p>
            <a:r>
              <a:rPr lang="en-US" sz="1400" dirty="0" smtClean="0"/>
              <a:t>G1 Stepper Motor</a:t>
            </a:r>
          </a:p>
          <a:p>
            <a:r>
              <a:rPr lang="en-US" sz="1400" dirty="0" smtClean="0"/>
              <a:t>E2 SPI Network</a:t>
            </a:r>
          </a:p>
          <a:p>
            <a:r>
              <a:rPr lang="en-US" sz="1400" dirty="0" smtClean="0"/>
              <a:t>A3 ‘Align’ Position Switch</a:t>
            </a:r>
          </a:p>
          <a:p>
            <a:r>
              <a:rPr lang="en-US" sz="1400" dirty="0" smtClean="0"/>
              <a:t>C3 PIC24 Processor</a:t>
            </a:r>
          </a:p>
          <a:p>
            <a:r>
              <a:rPr lang="en-US" sz="1400" dirty="0" smtClean="0"/>
              <a:t>E3 Vibrator Motor</a:t>
            </a:r>
          </a:p>
          <a:p>
            <a:r>
              <a:rPr lang="en-US" sz="1400" dirty="0" smtClean="0"/>
              <a:t>F3 Solenoid</a:t>
            </a:r>
          </a:p>
          <a:p>
            <a:r>
              <a:rPr lang="en-US" sz="1400" dirty="0" smtClean="0"/>
              <a:t>A4 Position Sensing Resistor</a:t>
            </a:r>
          </a:p>
          <a:p>
            <a:r>
              <a:rPr lang="en-US" sz="1400" dirty="0" smtClean="0"/>
              <a:t>E4 RGB LED common cathode</a:t>
            </a:r>
          </a:p>
          <a:p>
            <a:r>
              <a:rPr lang="en-US" sz="1400" dirty="0" smtClean="0"/>
              <a:t>A5 Radiation Sensor (R2F)</a:t>
            </a:r>
          </a:p>
          <a:p>
            <a:r>
              <a:rPr lang="en-US" sz="1400" dirty="0" smtClean="0"/>
              <a:t>E5 RGB LED common Anode</a:t>
            </a:r>
          </a:p>
          <a:p>
            <a:r>
              <a:rPr lang="en-US" sz="1400" dirty="0" smtClean="0"/>
              <a:t>A6 (miscellaneous I/O adds)</a:t>
            </a:r>
          </a:p>
          <a:p>
            <a:r>
              <a:rPr lang="en-US" sz="1400" dirty="0" smtClean="0"/>
              <a:t>C6 Dual H Drive DC motors</a:t>
            </a:r>
          </a:p>
          <a:p>
            <a:endParaRPr lang="en-US" sz="1400" dirty="0"/>
          </a:p>
          <a:p>
            <a:r>
              <a:rPr lang="en-US" sz="1400" dirty="0" smtClean="0"/>
              <a:t>G2 Part </a:t>
            </a:r>
            <a:r>
              <a:rPr lang="en-US" sz="1400" dirty="0"/>
              <a:t>N</a:t>
            </a:r>
            <a:r>
              <a:rPr lang="en-US" sz="1400" dirty="0" smtClean="0"/>
              <a:t>umber Listings</a:t>
            </a:r>
          </a:p>
          <a:p>
            <a:r>
              <a:rPr lang="en-US" sz="1400" dirty="0" smtClean="0"/>
              <a:t>(of available parts)</a:t>
            </a:r>
          </a:p>
          <a:p>
            <a:endParaRPr lang="en-US" sz="1400" dirty="0" smtClean="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16</a:t>
            </a:fld>
            <a:endParaRPr lang="en"/>
          </a:p>
        </p:txBody>
      </p:sp>
      <p:pic>
        <p:nvPicPr>
          <p:cNvPr id="2050" name="Picture 2" descr="C:\Users\Kathleen\Pictures\ISS\Norm Functional diagram.jpg"/>
          <p:cNvPicPr>
            <a:picLocks noChangeAspect="1" noChangeArrowheads="1"/>
          </p:cNvPicPr>
          <p:nvPr/>
        </p:nvPicPr>
        <p:blipFill>
          <a:blip r:embed="rId3" cstate="print"/>
          <a:srcRect/>
          <a:stretch>
            <a:fillRect/>
          </a:stretch>
        </p:blipFill>
        <p:spPr bwMode="auto">
          <a:xfrm rot="10800000">
            <a:off x="416259" y="1264692"/>
            <a:ext cx="6076283" cy="4557216"/>
          </a:xfrm>
          <a:prstGeom prst="rect">
            <a:avLst/>
          </a:prstGeom>
          <a:noFill/>
        </p:spPr>
      </p:pic>
    </p:spTree>
    <p:extLst>
      <p:ext uri="{BB962C8B-B14F-4D97-AF65-F5344CB8AC3E}">
        <p14:creationId xmlns:p14="http://schemas.microsoft.com/office/powerpoint/2010/main" xmlns="" val="176764455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SW State Machine</a:t>
            </a:r>
            <a:endParaRPr lang="en-US" dirty="0"/>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600" y="1697356"/>
            <a:ext cx="2407920" cy="332232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077" y="5600065"/>
            <a:ext cx="6120765" cy="732790"/>
          </a:xfrm>
          <a:prstGeom prst="rect">
            <a:avLst/>
          </a:prstGeom>
          <a:noFill/>
          <a:ln>
            <a:noFill/>
          </a:ln>
        </p:spPr>
      </p:pic>
      <p:sp>
        <p:nvSpPr>
          <p:cNvPr id="8" name="Slide Number Placeholder 7"/>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17</a:t>
            </a:fld>
            <a:endParaRPr lang="en"/>
          </a:p>
        </p:txBody>
      </p:sp>
      <p:pic>
        <p:nvPicPr>
          <p:cNvPr id="64513" name="Picture 1"/>
          <p:cNvPicPr>
            <a:picLocks noChangeAspect="1" noChangeArrowheads="1"/>
          </p:cNvPicPr>
          <p:nvPr/>
        </p:nvPicPr>
        <p:blipFill>
          <a:blip r:embed="rId4"/>
          <a:srcRect/>
          <a:stretch>
            <a:fillRect/>
          </a:stretch>
        </p:blipFill>
        <p:spPr bwMode="auto">
          <a:xfrm>
            <a:off x="0" y="1711507"/>
            <a:ext cx="4343400" cy="2990850"/>
          </a:xfrm>
          <a:prstGeom prst="rect">
            <a:avLst/>
          </a:prstGeom>
          <a:noFill/>
          <a:ln w="9525">
            <a:noFill/>
            <a:miter lim="800000"/>
            <a:headEnd/>
            <a:tailEnd/>
          </a:ln>
          <a:effectLst/>
        </p:spPr>
      </p:pic>
      <p:pic>
        <p:nvPicPr>
          <p:cNvPr id="7" name="Picture 6"/>
          <p:cNvPicPr/>
          <p:nvPr/>
        </p:nvPicPr>
        <p:blipFill>
          <a:blip r:embed="rId5">
            <a:extLst>
              <a:ext uri="{28A0092B-C50C-407E-A947-70E740481C1C}">
                <a14:useLocalDpi xmlns:a14="http://schemas.microsoft.com/office/drawing/2010/main" xmlns="" val="0"/>
              </a:ext>
            </a:extLst>
          </a:blip>
          <a:srcRect/>
          <a:stretch>
            <a:fillRect/>
          </a:stretch>
        </p:blipFill>
        <p:spPr bwMode="auto">
          <a:xfrm>
            <a:off x="4355374" y="1729876"/>
            <a:ext cx="1905000" cy="2499360"/>
          </a:xfrm>
          <a:prstGeom prst="rect">
            <a:avLst/>
          </a:prstGeom>
          <a:noFill/>
          <a:ln>
            <a:noFill/>
          </a:ln>
        </p:spPr>
      </p:pic>
    </p:spTree>
    <p:extLst>
      <p:ext uri="{BB962C8B-B14F-4D97-AF65-F5344CB8AC3E}">
        <p14:creationId xmlns:p14="http://schemas.microsoft.com/office/powerpoint/2010/main" xmlns="" val="261758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State Machine paths</a:t>
            </a:r>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pPr lvl="0">
                <a:spcBef>
                  <a:spcPts val="0"/>
                </a:spcBef>
                <a:buNone/>
              </a:pPr>
              <a:t>18</a:t>
            </a:fld>
            <a:endParaRPr lang="en"/>
          </a:p>
        </p:txBody>
      </p:sp>
      <p:pic>
        <p:nvPicPr>
          <p:cNvPr id="3074" name="Picture 2" descr="C:\Users\Kathleen\Pictures\ISS\StateMachine1.jpg"/>
          <p:cNvPicPr>
            <a:picLocks noChangeAspect="1" noChangeArrowheads="1"/>
          </p:cNvPicPr>
          <p:nvPr/>
        </p:nvPicPr>
        <p:blipFill>
          <a:blip r:embed="rId2" cstate="print"/>
          <a:srcRect/>
          <a:stretch>
            <a:fillRect/>
          </a:stretch>
        </p:blipFill>
        <p:spPr bwMode="auto">
          <a:xfrm>
            <a:off x="2049448" y="1537086"/>
            <a:ext cx="5045105" cy="37838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(cont’d)</a:t>
            </a:r>
            <a:endParaRPr lang="en-US" dirty="0"/>
          </a:p>
        </p:txBody>
      </p:sp>
      <p:sp>
        <p:nvSpPr>
          <p:cNvPr id="3" name="Slide Number Placeholder 2"/>
          <p:cNvSpPr>
            <a:spLocks noGrp="1"/>
          </p:cNvSpPr>
          <p:nvPr>
            <p:ph type="sldNum" sz="quarter" idx="12"/>
          </p:nvPr>
        </p:nvSpPr>
        <p:spPr/>
        <p:txBody>
          <a:bodyPr/>
          <a:lstStyle/>
          <a:p>
            <a:fld id="{672F3E40-D06C-4DEE-8EAE-B29D07B0D332}" type="slidenum">
              <a:rPr lang="en-US" smtClean="0"/>
              <a:pPr/>
              <a:t>19</a:t>
            </a:fld>
            <a:endParaRPr lang="en-US" dirty="0"/>
          </a:p>
        </p:txBody>
      </p:sp>
      <p:pic>
        <p:nvPicPr>
          <p:cNvPr id="4098" name="Picture 2" descr="C:\Users\Kathleen\Pictures\ISS\StateMachine2.jpg"/>
          <p:cNvPicPr>
            <a:picLocks noChangeAspect="1" noChangeArrowheads="1"/>
          </p:cNvPicPr>
          <p:nvPr/>
        </p:nvPicPr>
        <p:blipFill>
          <a:blip r:embed="rId2" cstate="print"/>
          <a:srcRect/>
          <a:stretch>
            <a:fillRect/>
          </a:stretch>
        </p:blipFill>
        <p:spPr bwMode="auto">
          <a:xfrm>
            <a:off x="2149976" y="1823828"/>
            <a:ext cx="4871926" cy="44469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Design Review</a:t>
            </a:r>
            <a:endParaRPr lang="en-US" dirty="0"/>
          </a:p>
        </p:txBody>
      </p:sp>
      <p:sp>
        <p:nvSpPr>
          <p:cNvPr id="3" name="Content Placeholder 2"/>
          <p:cNvSpPr>
            <a:spLocks noGrp="1"/>
          </p:cNvSpPr>
          <p:nvPr>
            <p:ph idx="1"/>
          </p:nvPr>
        </p:nvSpPr>
        <p:spPr/>
        <p:txBody>
          <a:bodyPr/>
          <a:lstStyle/>
          <a:p>
            <a:pPr>
              <a:buNone/>
            </a:pPr>
            <a:r>
              <a:rPr lang="en-US" dirty="0" smtClean="0"/>
              <a:t>Our Team Ames for Space  - June 4, 2016</a:t>
            </a:r>
          </a:p>
          <a:p>
            <a:pPr>
              <a:buNone/>
            </a:pPr>
            <a:endParaRPr lang="en-US" dirty="0" smtClean="0"/>
          </a:p>
          <a:p>
            <a:pPr>
              <a:buNone/>
            </a:pPr>
            <a:r>
              <a:rPr lang="en-US" dirty="0" smtClean="0"/>
              <a:t>Presented by:</a:t>
            </a:r>
          </a:p>
          <a:p>
            <a:pPr lvl="1">
              <a:buNone/>
            </a:pPr>
            <a:r>
              <a:rPr lang="en-US" dirty="0" smtClean="0"/>
              <a:t>Ian Malek		     Alex Safonov</a:t>
            </a:r>
          </a:p>
          <a:p>
            <a:pPr lvl="1">
              <a:buNone/>
            </a:pPr>
            <a:r>
              <a:rPr lang="en-US" dirty="0" smtClean="0"/>
              <a:t>Logan Bayer		     Saipranav Venkatakrishnan</a:t>
            </a:r>
          </a:p>
          <a:p>
            <a:pPr lvl="1">
              <a:buNone/>
            </a:pPr>
            <a:r>
              <a:rPr lang="en-US" dirty="0" smtClean="0"/>
              <a:t>Andrew Frank                    Daniel Yu</a:t>
            </a:r>
          </a:p>
          <a:p>
            <a:pPr lvl="1">
              <a:buNone/>
            </a:pPr>
            <a:r>
              <a:rPr lang="en-US" dirty="0" smtClean="0"/>
              <a:t>Elliot Lee</a:t>
            </a:r>
            <a:endParaRPr lang="en-US" dirty="0" smtClean="0"/>
          </a:p>
        </p:txBody>
      </p:sp>
      <p:sp>
        <p:nvSpPr>
          <p:cNvPr id="4" name="Slide Number Placeholder 3"/>
          <p:cNvSpPr>
            <a:spLocks noGrp="1"/>
          </p:cNvSpPr>
          <p:nvPr>
            <p:ph type="sldNum" sz="quarter" idx="12"/>
          </p:nvPr>
        </p:nvSpPr>
        <p:spPr/>
        <p:txBody>
          <a:bodyPr/>
          <a:lstStyle/>
          <a:p>
            <a:fld id="{672F3E40-D06C-4DEE-8EAE-B29D07B0D332}"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Subsystems Evolution</a:t>
            </a:r>
            <a:endParaRPr lang="en-US" dirty="0"/>
          </a:p>
        </p:txBody>
      </p:sp>
      <p:sp>
        <p:nvSpPr>
          <p:cNvPr id="3" name="Content Placeholder 2"/>
          <p:cNvSpPr>
            <a:spLocks noGrp="1"/>
          </p:cNvSpPr>
          <p:nvPr>
            <p:ph idx="1"/>
          </p:nvPr>
        </p:nvSpPr>
        <p:spPr/>
        <p:txBody>
          <a:bodyPr/>
          <a:lstStyle/>
          <a:p>
            <a:r>
              <a:rPr lang="en-US" dirty="0" smtClean="0"/>
              <a:t>Well Plate carousel</a:t>
            </a:r>
          </a:p>
          <a:p>
            <a:r>
              <a:rPr lang="en-US" dirty="0" smtClean="0"/>
              <a:t>Rotating carousel – motor, positioning</a:t>
            </a:r>
          </a:p>
          <a:p>
            <a:r>
              <a:rPr lang="en-US" dirty="0" smtClean="0"/>
              <a:t>Taking pictures - Camera, Optics, Lighting</a:t>
            </a:r>
          </a:p>
          <a:p>
            <a:r>
              <a:rPr lang="en-US" dirty="0" smtClean="0"/>
              <a:t>Sensor Management </a:t>
            </a:r>
          </a:p>
          <a:p>
            <a:r>
              <a:rPr lang="en-US" dirty="0" smtClean="0"/>
              <a:t>Data Storage, USB</a:t>
            </a:r>
          </a:p>
          <a:p>
            <a:r>
              <a:rPr lang="en-US" dirty="0" smtClean="0"/>
              <a:t>Software Environment</a:t>
            </a: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20</a:t>
            </a:fld>
            <a:endParaRPr lang="en-US" dirty="0"/>
          </a:p>
        </p:txBody>
      </p:sp>
    </p:spTree>
    <p:extLst>
      <p:ext uri="{BB962C8B-B14F-4D97-AF65-F5344CB8AC3E}">
        <p14:creationId xmlns:p14="http://schemas.microsoft.com/office/powerpoint/2010/main" xmlns="" val="206798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Well Plate – Skeleton Evolution</a:t>
            </a:r>
            <a:endParaRPr lang="en-US" dirty="0"/>
          </a:p>
        </p:txBody>
      </p:sp>
      <p:sp>
        <p:nvSpPr>
          <p:cNvPr id="3" name="Content Placeholder 2"/>
          <p:cNvSpPr>
            <a:spLocks noGrp="1"/>
          </p:cNvSpPr>
          <p:nvPr>
            <p:ph idx="1"/>
          </p:nvPr>
        </p:nvSpPr>
        <p:spPr>
          <a:xfrm>
            <a:off x="526211" y="806570"/>
            <a:ext cx="8229600" cy="3454879"/>
          </a:xfrm>
        </p:spPr>
        <p:txBody>
          <a:bodyPr>
            <a:normAutofit fontScale="70000" lnSpcReduction="20000"/>
          </a:bodyPr>
          <a:lstStyle/>
          <a:p>
            <a:r>
              <a:rPr lang="en-US" dirty="0" smtClean="0"/>
              <a:t>General:</a:t>
            </a:r>
          </a:p>
          <a:p>
            <a:pPr lvl="1"/>
            <a:r>
              <a:rPr lang="en-US" dirty="0" smtClean="0"/>
              <a:t>Need to devise a system that will: hold the bacteria media; ensure the experiment does not start until it reaches the ISS; set-up camera, lighting, and sensors to get in-focus pictures and readings</a:t>
            </a:r>
          </a:p>
          <a:p>
            <a:pPr>
              <a:buNone/>
            </a:pPr>
            <a:endParaRPr lang="en-US" dirty="0" smtClean="0"/>
          </a:p>
          <a:p>
            <a:r>
              <a:rPr lang="en-US" dirty="0" smtClean="0"/>
              <a:t>Issues:</a:t>
            </a:r>
          </a:p>
          <a:p>
            <a:pPr lvl="1"/>
            <a:r>
              <a:rPr lang="en-US" dirty="0" smtClean="0"/>
              <a:t>Freezing experiment may degrade plastics</a:t>
            </a:r>
          </a:p>
          <a:p>
            <a:pPr lvl="1"/>
            <a:r>
              <a:rPr lang="en-US" dirty="0" smtClean="0"/>
              <a:t>Mountings for motor, position sensor(s),  and cameras</a:t>
            </a:r>
          </a:p>
          <a:p>
            <a:pPr lvl="1"/>
            <a:r>
              <a:rPr lang="en-US" dirty="0" smtClean="0"/>
              <a:t>Sensor assembly mounting</a:t>
            </a:r>
          </a:p>
          <a:p>
            <a:pPr lvl="1"/>
            <a:r>
              <a:rPr lang="en-US" dirty="0" smtClean="0"/>
              <a:t>Must sterilize well plates after cut to size- warped first </a:t>
            </a:r>
            <a:r>
              <a:rPr lang="en-US" dirty="0" smtClean="0"/>
              <a:t>material</a:t>
            </a:r>
            <a:endParaRPr lang="en-US" dirty="0" smtClean="0"/>
          </a:p>
        </p:txBody>
      </p:sp>
      <p:sp>
        <p:nvSpPr>
          <p:cNvPr id="4" name="Slide Number Placeholder 3"/>
          <p:cNvSpPr>
            <a:spLocks noGrp="1"/>
          </p:cNvSpPr>
          <p:nvPr>
            <p:ph type="sldNum" sz="quarter" idx="12"/>
          </p:nvPr>
        </p:nvSpPr>
        <p:spPr/>
        <p:txBody>
          <a:bodyPr/>
          <a:lstStyle/>
          <a:p>
            <a:fld id="{672F3E40-D06C-4DEE-8EAE-B29D07B0D332}" type="slidenum">
              <a:rPr lang="en-US" smtClean="0"/>
              <a:pPr/>
              <a:t>21</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1186" t="31067" r="-1186" b="31067"/>
          <a:stretch/>
        </p:blipFill>
        <p:spPr>
          <a:xfrm>
            <a:off x="0" y="4429998"/>
            <a:ext cx="3604935" cy="24280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18854" y="3933645"/>
            <a:ext cx="2193266" cy="29243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85990" y="3933644"/>
            <a:ext cx="2193266" cy="29243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Plate Evolution (cont’d)</a:t>
            </a:r>
            <a:endParaRPr lang="en-US" dirty="0"/>
          </a:p>
        </p:txBody>
      </p:sp>
      <p:sp>
        <p:nvSpPr>
          <p:cNvPr id="3" name="Slide Number Placeholder 2"/>
          <p:cNvSpPr>
            <a:spLocks noGrp="1"/>
          </p:cNvSpPr>
          <p:nvPr>
            <p:ph type="sldNum" sz="quarter" idx="12"/>
          </p:nvPr>
        </p:nvSpPr>
        <p:spPr/>
        <p:txBody>
          <a:bodyPr/>
          <a:lstStyle/>
          <a:p>
            <a:fld id="{672F3E40-D06C-4DEE-8EAE-B29D07B0D332}" type="slidenum">
              <a:rPr lang="en-US" smtClean="0"/>
              <a:pPr/>
              <a:t>22</a:t>
            </a:fld>
            <a:endParaRPr lang="en-US" dirty="0"/>
          </a:p>
        </p:txBody>
      </p:sp>
      <p:pic>
        <p:nvPicPr>
          <p:cNvPr id="4" name="Picture 3" descr="C:\Users\Kathleen\Pictures\ISS\whitePlateAutclaveMangledimage002.jpg"/>
          <p:cNvPicPr>
            <a:picLocks noChangeAspect="1" noChangeArrowheads="1"/>
          </p:cNvPicPr>
          <p:nvPr/>
        </p:nvPicPr>
        <p:blipFill>
          <a:blip r:embed="rId2"/>
          <a:srcRect/>
          <a:stretch>
            <a:fillRect/>
          </a:stretch>
        </p:blipFill>
        <p:spPr bwMode="auto">
          <a:xfrm>
            <a:off x="5572745" y="4635759"/>
            <a:ext cx="2459571" cy="1507924"/>
          </a:xfrm>
          <a:prstGeom prst="rect">
            <a:avLst/>
          </a:prstGeom>
          <a:noFill/>
        </p:spPr>
      </p:pic>
      <p:pic>
        <p:nvPicPr>
          <p:cNvPr id="116738" name="Picture 2"/>
          <p:cNvPicPr>
            <a:picLocks noChangeAspect="1" noChangeArrowheads="1"/>
          </p:cNvPicPr>
          <p:nvPr/>
        </p:nvPicPr>
        <p:blipFill>
          <a:blip r:embed="rId3"/>
          <a:srcRect/>
          <a:stretch>
            <a:fillRect/>
          </a:stretch>
        </p:blipFill>
        <p:spPr bwMode="auto">
          <a:xfrm>
            <a:off x="2984861" y="1720079"/>
            <a:ext cx="2148840" cy="1650138"/>
          </a:xfrm>
          <a:prstGeom prst="rect">
            <a:avLst/>
          </a:prstGeom>
          <a:noFill/>
          <a:ln w="9525">
            <a:noFill/>
            <a:miter lim="800000"/>
            <a:headEnd/>
            <a:tailEnd/>
          </a:ln>
          <a:effectLst/>
        </p:spPr>
      </p:pic>
      <p:pic>
        <p:nvPicPr>
          <p:cNvPr id="116739" name="Picture 3"/>
          <p:cNvPicPr>
            <a:picLocks noChangeAspect="1" noChangeArrowheads="1"/>
          </p:cNvPicPr>
          <p:nvPr/>
        </p:nvPicPr>
        <p:blipFill>
          <a:blip r:embed="rId4"/>
          <a:srcRect/>
          <a:stretch>
            <a:fillRect/>
          </a:stretch>
        </p:blipFill>
        <p:spPr bwMode="auto">
          <a:xfrm>
            <a:off x="666206" y="1742149"/>
            <a:ext cx="2148839" cy="1575815"/>
          </a:xfrm>
          <a:prstGeom prst="rect">
            <a:avLst/>
          </a:prstGeom>
          <a:noFill/>
          <a:ln w="9525">
            <a:noFill/>
            <a:miter lim="800000"/>
            <a:headEnd/>
            <a:tailEnd/>
          </a:ln>
          <a:effectLst/>
        </p:spPr>
      </p:pic>
      <p:sp>
        <p:nvSpPr>
          <p:cNvPr id="9" name="TextBox 8"/>
          <p:cNvSpPr txBox="1"/>
          <p:nvPr/>
        </p:nvSpPr>
        <p:spPr>
          <a:xfrm>
            <a:off x="5247572" y="1252060"/>
            <a:ext cx="3409405" cy="923330"/>
          </a:xfrm>
          <a:prstGeom prst="rect">
            <a:avLst/>
          </a:prstGeom>
          <a:noFill/>
        </p:spPr>
        <p:txBody>
          <a:bodyPr wrap="square" rtlCol="0">
            <a:spAutoFit/>
          </a:bodyPr>
          <a:lstStyle/>
          <a:p>
            <a:r>
              <a:rPr lang="en-US" dirty="0" smtClean="0"/>
              <a:t>Created mini ice cube maker and pusher on 3D printer during plan to freeze dry the solution.</a:t>
            </a:r>
            <a:endParaRPr lang="en-US" dirty="0"/>
          </a:p>
        </p:txBody>
      </p:sp>
      <p:sp>
        <p:nvSpPr>
          <p:cNvPr id="12" name="Rectangle 11"/>
          <p:cNvSpPr/>
          <p:nvPr/>
        </p:nvSpPr>
        <p:spPr>
          <a:xfrm>
            <a:off x="679269" y="3811064"/>
            <a:ext cx="4572000" cy="2031325"/>
          </a:xfrm>
          <a:prstGeom prst="rect">
            <a:avLst/>
          </a:prstGeom>
        </p:spPr>
        <p:txBody>
          <a:bodyPr>
            <a:spAutoFit/>
          </a:bodyPr>
          <a:lstStyle/>
          <a:p>
            <a:pPr marL="169863" indent="-169863" fontAlgn="base">
              <a:buFont typeface="Arial" pitchFamily="34" charset="0"/>
              <a:buChar char="•"/>
            </a:pPr>
            <a:r>
              <a:rPr lang="en-US" dirty="0" smtClean="0"/>
              <a:t>Started with 384 wells, but couldn't focus the camera, so the plate was split into 8 well plates with </a:t>
            </a:r>
            <a:r>
              <a:rPr lang="en-US" dirty="0" smtClean="0"/>
              <a:t>50 </a:t>
            </a:r>
            <a:r>
              <a:rPr lang="en-US" dirty="0" smtClean="0"/>
              <a:t>wells each instead. </a:t>
            </a:r>
          </a:p>
          <a:p>
            <a:pPr marL="169863" indent="-169863" fontAlgn="base">
              <a:buFont typeface="Arial" pitchFamily="34" charset="0"/>
              <a:buChar char="•"/>
            </a:pPr>
            <a:r>
              <a:rPr lang="en-US" dirty="0" smtClean="0"/>
              <a:t>The plate has to be sterile, and the original plate melted in the sterilizer. </a:t>
            </a:r>
          </a:p>
          <a:p>
            <a:pPr marL="169863" indent="-169863" fontAlgn="base">
              <a:buFont typeface="Arial" pitchFamily="34" charset="0"/>
              <a:buChar char="•"/>
            </a:pPr>
            <a:r>
              <a:rPr lang="en-US" dirty="0" smtClean="0"/>
              <a:t>Plates are cut, sterilized, and snap into place on the carousel.</a:t>
            </a:r>
            <a:endParaRPr lang="en-US" dirty="0"/>
          </a:p>
        </p:txBody>
      </p:sp>
      <p:cxnSp>
        <p:nvCxnSpPr>
          <p:cNvPr id="14" name="Straight Arrow Connector 13"/>
          <p:cNvCxnSpPr/>
          <p:nvPr/>
        </p:nvCxnSpPr>
        <p:spPr>
          <a:xfrm rot="3120000" flipV="1">
            <a:off x="4742805" y="4990259"/>
            <a:ext cx="927463" cy="5094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Kathleen\Pictures\ISS\Alex cutting well plate.jpg"/>
          <p:cNvPicPr>
            <a:picLocks noChangeAspect="1" noChangeArrowheads="1"/>
          </p:cNvPicPr>
          <p:nvPr/>
        </p:nvPicPr>
        <p:blipFill>
          <a:blip r:embed="rId5" cstate="print"/>
          <a:srcRect/>
          <a:stretch>
            <a:fillRect/>
          </a:stretch>
        </p:blipFill>
        <p:spPr bwMode="auto">
          <a:xfrm rot="5400000">
            <a:off x="6102239" y="2605547"/>
            <a:ext cx="2149878" cy="161240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Camera Ideas &amp; Testing</a:t>
            </a: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23</a:t>
            </a:fld>
            <a:endParaRPr lang="en-US" dirty="0"/>
          </a:p>
        </p:txBody>
      </p:sp>
      <p:pic>
        <p:nvPicPr>
          <p:cNvPr id="26626" name="Picture 2" descr="C:\Users\Kathleen\Pictures\ISS\1182 - Copy.JPG"/>
          <p:cNvPicPr>
            <a:picLocks noChangeAspect="1" noChangeArrowheads="1"/>
          </p:cNvPicPr>
          <p:nvPr/>
        </p:nvPicPr>
        <p:blipFill>
          <a:blip r:embed="rId2" cstate="print"/>
          <a:srcRect/>
          <a:stretch>
            <a:fillRect/>
          </a:stretch>
        </p:blipFill>
        <p:spPr bwMode="auto">
          <a:xfrm>
            <a:off x="401105" y="4478098"/>
            <a:ext cx="2050718" cy="2050718"/>
          </a:xfrm>
          <a:prstGeom prst="rect">
            <a:avLst/>
          </a:prstGeom>
          <a:noFill/>
        </p:spPr>
      </p:pic>
      <p:pic>
        <p:nvPicPr>
          <p:cNvPr id="26627" name="Picture 3" descr="C:\Users\Kathleen\Pictures\ISS\1075 - Copy.JPG"/>
          <p:cNvPicPr>
            <a:picLocks noChangeAspect="1" noChangeArrowheads="1"/>
          </p:cNvPicPr>
          <p:nvPr/>
        </p:nvPicPr>
        <p:blipFill>
          <a:blip r:embed="rId3" cstate="print"/>
          <a:srcRect/>
          <a:stretch>
            <a:fillRect/>
          </a:stretch>
        </p:blipFill>
        <p:spPr bwMode="auto">
          <a:xfrm>
            <a:off x="562701" y="1677802"/>
            <a:ext cx="1924468" cy="1443350"/>
          </a:xfrm>
          <a:prstGeom prst="rect">
            <a:avLst/>
          </a:prstGeom>
          <a:noFill/>
        </p:spPr>
      </p:pic>
      <p:pic>
        <p:nvPicPr>
          <p:cNvPr id="26628" name="Picture 4"/>
          <p:cNvPicPr>
            <a:picLocks noChangeAspect="1" noChangeArrowheads="1"/>
          </p:cNvPicPr>
          <p:nvPr/>
        </p:nvPicPr>
        <p:blipFill>
          <a:blip r:embed="rId4"/>
          <a:srcRect/>
          <a:stretch>
            <a:fillRect/>
          </a:stretch>
        </p:blipFill>
        <p:spPr bwMode="auto">
          <a:xfrm>
            <a:off x="5611749" y="1565720"/>
            <a:ext cx="3333750" cy="3019425"/>
          </a:xfrm>
          <a:prstGeom prst="rect">
            <a:avLst/>
          </a:prstGeom>
          <a:noFill/>
          <a:ln w="9525">
            <a:noFill/>
            <a:miter lim="800000"/>
            <a:headEnd/>
            <a:tailEnd/>
          </a:ln>
          <a:effectLst/>
        </p:spPr>
      </p:pic>
      <p:pic>
        <p:nvPicPr>
          <p:cNvPr id="26629" name="Picture 5" descr="C:\Users\Kathleen\Pictures\ISS\ConvexMirror3wellplates.jpg"/>
          <p:cNvPicPr>
            <a:picLocks noChangeAspect="1" noChangeArrowheads="1"/>
          </p:cNvPicPr>
          <p:nvPr/>
        </p:nvPicPr>
        <p:blipFill>
          <a:blip r:embed="rId5" cstate="print"/>
          <a:srcRect/>
          <a:stretch>
            <a:fillRect/>
          </a:stretch>
        </p:blipFill>
        <p:spPr bwMode="auto">
          <a:xfrm>
            <a:off x="5052701" y="4153988"/>
            <a:ext cx="3605349" cy="2704011"/>
          </a:xfrm>
          <a:prstGeom prst="rect">
            <a:avLst/>
          </a:prstGeom>
          <a:noFill/>
        </p:spPr>
      </p:pic>
      <p:sp>
        <p:nvSpPr>
          <p:cNvPr id="11" name="TextBox 10"/>
          <p:cNvSpPr txBox="1"/>
          <p:nvPr/>
        </p:nvSpPr>
        <p:spPr>
          <a:xfrm>
            <a:off x="2978331" y="5812971"/>
            <a:ext cx="2050869" cy="646331"/>
          </a:xfrm>
          <a:prstGeom prst="rect">
            <a:avLst/>
          </a:prstGeom>
          <a:noFill/>
        </p:spPr>
        <p:txBody>
          <a:bodyPr wrap="square" rtlCol="0">
            <a:spAutoFit/>
          </a:bodyPr>
          <a:lstStyle/>
          <a:p>
            <a:r>
              <a:rPr lang="en-US" dirty="0" smtClean="0"/>
              <a:t>Convex mirror to see well plates</a:t>
            </a:r>
            <a:endParaRPr lang="en-US" dirty="0"/>
          </a:p>
        </p:txBody>
      </p:sp>
      <p:cxnSp>
        <p:nvCxnSpPr>
          <p:cNvPr id="13" name="Straight Arrow Connector 12"/>
          <p:cNvCxnSpPr/>
          <p:nvPr/>
        </p:nvCxnSpPr>
        <p:spPr>
          <a:xfrm flipV="1">
            <a:off x="4558937" y="5460275"/>
            <a:ext cx="1933303" cy="7968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95006" y="2090058"/>
            <a:ext cx="1776548" cy="923330"/>
          </a:xfrm>
          <a:prstGeom prst="rect">
            <a:avLst/>
          </a:prstGeom>
          <a:noFill/>
        </p:spPr>
        <p:txBody>
          <a:bodyPr wrap="square" rtlCol="0">
            <a:spAutoFit/>
          </a:bodyPr>
          <a:lstStyle/>
          <a:p>
            <a:r>
              <a:rPr lang="en-US" dirty="0" smtClean="0"/>
              <a:t>Success, camera communicating w/laptop!</a:t>
            </a:r>
            <a:endParaRPr lang="en-US" dirty="0"/>
          </a:p>
        </p:txBody>
      </p:sp>
      <p:pic>
        <p:nvPicPr>
          <p:cNvPr id="26625" name="Picture 1" descr="C:\Users\Kathleen\Pictures\ISS\1186.JPG"/>
          <p:cNvPicPr>
            <a:picLocks noChangeAspect="1" noChangeArrowheads="1"/>
          </p:cNvPicPr>
          <p:nvPr/>
        </p:nvPicPr>
        <p:blipFill>
          <a:blip r:embed="rId6" cstate="print"/>
          <a:srcRect/>
          <a:stretch>
            <a:fillRect/>
          </a:stretch>
        </p:blipFill>
        <p:spPr bwMode="auto">
          <a:xfrm>
            <a:off x="1882250" y="2981707"/>
            <a:ext cx="2756478" cy="2756478"/>
          </a:xfrm>
          <a:prstGeom prst="rect">
            <a:avLst/>
          </a:prstGeom>
          <a:noFill/>
        </p:spPr>
      </p:pic>
      <p:sp>
        <p:nvSpPr>
          <p:cNvPr id="15" name="TextBox 14"/>
          <p:cNvSpPr txBox="1"/>
          <p:nvPr/>
        </p:nvSpPr>
        <p:spPr>
          <a:xfrm>
            <a:off x="4467497" y="1476103"/>
            <a:ext cx="1175657" cy="646331"/>
          </a:xfrm>
          <a:prstGeom prst="rect">
            <a:avLst/>
          </a:prstGeom>
          <a:noFill/>
        </p:spPr>
        <p:txBody>
          <a:bodyPr wrap="square" rtlCol="0">
            <a:spAutoFit/>
          </a:bodyPr>
          <a:lstStyle/>
          <a:p>
            <a:r>
              <a:rPr lang="en-US" dirty="0" smtClean="0"/>
              <a:t>Mountain mirror?</a:t>
            </a:r>
            <a:endParaRPr lang="en-US" dirty="0"/>
          </a:p>
        </p:txBody>
      </p:sp>
      <p:cxnSp>
        <p:nvCxnSpPr>
          <p:cNvPr id="18" name="Straight Arrow Connector 17"/>
          <p:cNvCxnSpPr/>
          <p:nvPr/>
        </p:nvCxnSpPr>
        <p:spPr>
          <a:xfrm rot="16200000" flipH="1">
            <a:off x="4970417" y="2279467"/>
            <a:ext cx="1593669" cy="7968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Carousel System</a:t>
            </a:r>
            <a:endParaRPr lang="en-US" dirty="0"/>
          </a:p>
        </p:txBody>
      </p:sp>
      <p:pic>
        <p:nvPicPr>
          <p:cNvPr id="1026" name="Picture 2" descr="C:\Users\Kathleen\Pictures\ISS\ExplodedView.JPG"/>
          <p:cNvPicPr>
            <a:picLocks noGrp="1" noChangeAspect="1" noChangeArrowheads="1"/>
          </p:cNvPicPr>
          <p:nvPr>
            <p:ph idx="1"/>
          </p:nvPr>
        </p:nvPicPr>
        <p:blipFill>
          <a:blip r:embed="rId2"/>
          <a:srcRect/>
          <a:stretch>
            <a:fillRect/>
          </a:stretch>
        </p:blipFill>
        <p:spPr bwMode="auto">
          <a:xfrm>
            <a:off x="2743200" y="1893816"/>
            <a:ext cx="6170105" cy="4365697"/>
          </a:xfrm>
          <a:prstGeom prst="rect">
            <a:avLst/>
          </a:prstGeom>
          <a:noFill/>
        </p:spPr>
      </p:pic>
      <p:sp>
        <p:nvSpPr>
          <p:cNvPr id="4" name="Slide Number Placeholder 3"/>
          <p:cNvSpPr>
            <a:spLocks noGrp="1"/>
          </p:cNvSpPr>
          <p:nvPr>
            <p:ph type="sldNum" sz="quarter" idx="12"/>
          </p:nvPr>
        </p:nvSpPr>
        <p:spPr/>
        <p:txBody>
          <a:bodyPr/>
          <a:lstStyle/>
          <a:p>
            <a:fld id="{672F3E40-D06C-4DEE-8EAE-B29D07B0D332}" type="slidenum">
              <a:rPr lang="en-US" smtClean="0"/>
              <a:pPr/>
              <a:t>24</a:t>
            </a:fld>
            <a:endParaRPr lang="en-US" dirty="0"/>
          </a:p>
        </p:txBody>
      </p:sp>
      <p:pic>
        <p:nvPicPr>
          <p:cNvPr id="22529" name="Picture 1" descr="C:\Users\Kathleen\Pictures\ISS\AluminumCarousel.jpg"/>
          <p:cNvPicPr>
            <a:picLocks noChangeAspect="1" noChangeArrowheads="1"/>
          </p:cNvPicPr>
          <p:nvPr/>
        </p:nvPicPr>
        <p:blipFill>
          <a:blip r:embed="rId3" cstate="print"/>
          <a:srcRect/>
          <a:stretch>
            <a:fillRect/>
          </a:stretch>
        </p:blipFill>
        <p:spPr bwMode="auto">
          <a:xfrm rot="5400000">
            <a:off x="607483" y="4585652"/>
            <a:ext cx="1662347" cy="1246761"/>
          </a:xfrm>
          <a:prstGeom prst="rect">
            <a:avLst/>
          </a:prstGeom>
          <a:noFill/>
        </p:spPr>
      </p:pic>
      <p:pic>
        <p:nvPicPr>
          <p:cNvPr id="22530" name="Picture 2" descr="C:\Users\Kathleen\Pictures\ISS\Alex making CNC cutsIMG_2968.JPG"/>
          <p:cNvPicPr>
            <a:picLocks noChangeAspect="1" noChangeArrowheads="1"/>
          </p:cNvPicPr>
          <p:nvPr/>
        </p:nvPicPr>
        <p:blipFill>
          <a:blip r:embed="rId4" cstate="print"/>
          <a:srcRect/>
          <a:stretch>
            <a:fillRect/>
          </a:stretch>
        </p:blipFill>
        <p:spPr bwMode="auto">
          <a:xfrm>
            <a:off x="738036" y="1881177"/>
            <a:ext cx="1498776" cy="1998366"/>
          </a:xfrm>
          <a:prstGeom prst="rect">
            <a:avLst/>
          </a:prstGeom>
          <a:noFill/>
        </p:spPr>
      </p:pic>
      <p:sp>
        <p:nvSpPr>
          <p:cNvPr id="7" name="TextBox 6"/>
          <p:cNvSpPr txBox="1"/>
          <p:nvPr/>
        </p:nvSpPr>
        <p:spPr>
          <a:xfrm>
            <a:off x="692331" y="1214846"/>
            <a:ext cx="2704012" cy="646331"/>
          </a:xfrm>
          <a:prstGeom prst="rect">
            <a:avLst/>
          </a:prstGeom>
          <a:noFill/>
        </p:spPr>
        <p:txBody>
          <a:bodyPr wrap="square" rtlCol="0">
            <a:spAutoFit/>
          </a:bodyPr>
          <a:lstStyle/>
          <a:p>
            <a:r>
              <a:rPr lang="en-US" dirty="0" smtClean="0"/>
              <a:t>Designed and milled aluminum for carousel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Cameras, Optics, Lighting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General:</a:t>
            </a:r>
          </a:p>
          <a:p>
            <a:pPr lvl="1"/>
            <a:r>
              <a:rPr lang="en-US" dirty="0" smtClean="0"/>
              <a:t>Take detailed pictures of experiment (~ 1 revolution of 16 pictures per hour)</a:t>
            </a:r>
          </a:p>
          <a:p>
            <a:pPr lvl="1"/>
            <a:r>
              <a:rPr lang="en-US" dirty="0" smtClean="0"/>
              <a:t>Preselect proper lens, focus lens, lock in place</a:t>
            </a:r>
          </a:p>
          <a:p>
            <a:pPr lvl="1"/>
            <a:r>
              <a:rPr lang="en-US" dirty="0" smtClean="0"/>
              <a:t>Light pipes to illuminate well plate for pictures</a:t>
            </a:r>
            <a:endParaRPr lang="en-US" dirty="0"/>
          </a:p>
          <a:p>
            <a:r>
              <a:rPr lang="en-US" dirty="0" smtClean="0"/>
              <a:t>Issues:</a:t>
            </a:r>
          </a:p>
          <a:p>
            <a:pPr lvl="1"/>
            <a:r>
              <a:rPr lang="en-US" dirty="0" smtClean="0"/>
              <a:t>Dual; camera option has flown before. Same cameras (C329)</a:t>
            </a:r>
          </a:p>
          <a:p>
            <a:pPr lvl="1"/>
            <a:r>
              <a:rPr lang="en-US" dirty="0" smtClean="0"/>
              <a:t>Could only make 1 camera work. Software update. Both fine now.</a:t>
            </a:r>
          </a:p>
          <a:p>
            <a:pPr lvl="1"/>
            <a:r>
              <a:rPr lang="en-US" dirty="0" smtClean="0"/>
              <a:t>Able to “expose” SD card to PC using TAMU USB interface. Able to see camera pictures on PC</a:t>
            </a:r>
          </a:p>
          <a:p>
            <a:pPr lvl="1"/>
            <a:r>
              <a:rPr lang="en-US" dirty="0" smtClean="0"/>
              <a:t>Camera Focus. Camera supplier prototype card didn’t work. Used USB solution to focus</a:t>
            </a:r>
          </a:p>
          <a:p>
            <a:pPr lvl="1"/>
            <a:r>
              <a:rPr lang="en-US" dirty="0" smtClean="0"/>
              <a:t>Light pipe design and location pending</a:t>
            </a:r>
            <a:endParaRPr lang="en-US" dirty="0"/>
          </a:p>
          <a:p>
            <a:r>
              <a:rPr lang="en-US" dirty="0" smtClean="0"/>
              <a:t>Mechanical:</a:t>
            </a:r>
          </a:p>
          <a:p>
            <a:pPr lvl="1"/>
            <a:r>
              <a:rPr lang="en-US" dirty="0" smtClean="0"/>
              <a:t>Rigid camera mounting required to assure camera positioning</a:t>
            </a:r>
          </a:p>
          <a:p>
            <a:pPr lvl="1"/>
            <a:r>
              <a:rPr lang="en-US" dirty="0" smtClean="0"/>
              <a:t>Cable routing past moving carousel to stationary camera</a:t>
            </a:r>
          </a:p>
          <a:p>
            <a:pPr lvl="1"/>
            <a:r>
              <a:rPr lang="en-US" dirty="0" smtClean="0"/>
              <a:t>Light Pipe position resolution</a:t>
            </a:r>
          </a:p>
          <a:p>
            <a:r>
              <a:rPr lang="en-US" dirty="0" smtClean="0"/>
              <a:t>Electronic:</a:t>
            </a:r>
          </a:p>
          <a:p>
            <a:pPr lvl="1"/>
            <a:r>
              <a:rPr lang="en-US" dirty="0" smtClean="0"/>
              <a:t>Must be careful of power usage. One camera one LED set at time, then move motor</a:t>
            </a:r>
          </a:p>
          <a:p>
            <a:r>
              <a:rPr lang="en-US" dirty="0" smtClean="0"/>
              <a:t>Software:</a:t>
            </a:r>
          </a:p>
          <a:p>
            <a:pPr lvl="1"/>
            <a:r>
              <a:rPr lang="en-US" dirty="0" smtClean="0"/>
              <a:t>TAMU supplied updated Software- resolved camera issue. Thanks!</a:t>
            </a:r>
          </a:p>
        </p:txBody>
      </p:sp>
      <p:sp>
        <p:nvSpPr>
          <p:cNvPr id="4" name="Slide Number Placeholder 3"/>
          <p:cNvSpPr>
            <a:spLocks noGrp="1"/>
          </p:cNvSpPr>
          <p:nvPr>
            <p:ph type="sldNum" sz="quarter" idx="12"/>
          </p:nvPr>
        </p:nvSpPr>
        <p:spPr/>
        <p:txBody>
          <a:bodyPr/>
          <a:lstStyle/>
          <a:p>
            <a:fld id="{672F3E40-D06C-4DEE-8EAE-B29D07B0D332}" type="slidenum">
              <a:rPr lang="en-US" smtClean="0"/>
              <a:pPr/>
              <a:t>25</a:t>
            </a:fld>
            <a:endParaRPr lang="en-US" dirty="0"/>
          </a:p>
        </p:txBody>
      </p:sp>
    </p:spTree>
    <p:extLst>
      <p:ext uri="{BB962C8B-B14F-4D97-AF65-F5344CB8AC3E}">
        <p14:creationId xmlns:p14="http://schemas.microsoft.com/office/powerpoint/2010/main" xmlns="" val="242471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Plate vs. Camera Position</a:t>
            </a:r>
            <a:endParaRPr lang="en-US" dirty="0"/>
          </a:p>
        </p:txBody>
      </p:sp>
      <p:grpSp>
        <p:nvGrpSpPr>
          <p:cNvPr id="4" name="Group 3"/>
          <p:cNvGrpSpPr/>
          <p:nvPr/>
        </p:nvGrpSpPr>
        <p:grpSpPr>
          <a:xfrm>
            <a:off x="450850" y="1531938"/>
            <a:ext cx="1371600" cy="2057400"/>
            <a:chOff x="914400" y="1600200"/>
            <a:chExt cx="1371600" cy="2057400"/>
          </a:xfrm>
        </p:grpSpPr>
        <p:grpSp>
          <p:nvGrpSpPr>
            <p:cNvPr id="5" name="Group 4"/>
            <p:cNvGrpSpPr/>
            <p:nvPr/>
          </p:nvGrpSpPr>
          <p:grpSpPr>
            <a:xfrm>
              <a:off x="914400" y="2743200"/>
              <a:ext cx="1371600" cy="914400"/>
              <a:chOff x="914400" y="1600200"/>
              <a:chExt cx="5486400" cy="3663696"/>
            </a:xfrm>
          </p:grpSpPr>
          <p:sp>
            <p:nvSpPr>
              <p:cNvPr id="414" name="Rectangle 413"/>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7" name="Group 416"/>
              <p:cNvGrpSpPr/>
              <p:nvPr/>
            </p:nvGrpSpPr>
            <p:grpSpPr>
              <a:xfrm>
                <a:off x="5334000" y="2286000"/>
                <a:ext cx="685800" cy="990600"/>
                <a:chOff x="4114800" y="2019300"/>
                <a:chExt cx="685800" cy="990600"/>
              </a:xfrm>
            </p:grpSpPr>
            <p:sp>
              <p:nvSpPr>
                <p:cNvPr id="447" name="Rectangle 446"/>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Trapezoid 447"/>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418" name="Group 417"/>
              <p:cNvGrpSpPr/>
              <p:nvPr/>
            </p:nvGrpSpPr>
            <p:grpSpPr>
              <a:xfrm>
                <a:off x="5334000" y="36576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445" name="Rectangle 444"/>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Trapezoid 445"/>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419" name="Group 418"/>
              <p:cNvGrpSpPr/>
              <p:nvPr/>
            </p:nvGrpSpPr>
            <p:grpSpPr>
              <a:xfrm>
                <a:off x="990600" y="4876800"/>
                <a:ext cx="3581400" cy="304800"/>
                <a:chOff x="926592" y="4953000"/>
                <a:chExt cx="3645408" cy="304800"/>
              </a:xfrm>
            </p:grpSpPr>
            <p:sp>
              <p:nvSpPr>
                <p:cNvPr id="421" name="Rectangle 42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ectangle 42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Rectangle 42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Rectangle 42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Rectangle 42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Rectangle 43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Rectangle 43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43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Rectangle 43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43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Rectangle 43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ectangle 43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ectangle 43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Rectangle 44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Rectangle 44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20" name="Straight Connector 419"/>
              <p:cNvCxnSpPr/>
              <p:nvPr/>
            </p:nvCxnSpPr>
            <p:spPr>
              <a:xfrm flipV="1">
                <a:off x="914400" y="2133600"/>
                <a:ext cx="3657600" cy="274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14400" y="1600200"/>
              <a:ext cx="1371600" cy="914400"/>
              <a:chOff x="914400" y="1600200"/>
              <a:chExt cx="5486400" cy="3663696"/>
            </a:xfrm>
          </p:grpSpPr>
          <p:sp>
            <p:nvSpPr>
              <p:cNvPr id="7" name="Rectangle 6"/>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5334000" y="2933700"/>
                <a:ext cx="685800" cy="990600"/>
                <a:chOff x="4114800" y="2019300"/>
                <a:chExt cx="685800" cy="990600"/>
              </a:xfrm>
            </p:grpSpPr>
            <p:sp>
              <p:nvSpPr>
                <p:cNvPr id="412" name="Rectangle 411"/>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Trapezoid 412"/>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10" name="Group 9"/>
              <p:cNvGrpSpPr/>
              <p:nvPr/>
            </p:nvGrpSpPr>
            <p:grpSpPr>
              <a:xfrm>
                <a:off x="914400" y="2136648"/>
                <a:ext cx="3733800" cy="2584704"/>
                <a:chOff x="914400" y="2514600"/>
                <a:chExt cx="3733800" cy="2584704"/>
              </a:xfrm>
              <a:solidFill>
                <a:schemeClr val="tx1"/>
              </a:solidFill>
            </p:grpSpPr>
            <p:sp>
              <p:nvSpPr>
                <p:cNvPr id="11" name="Rectangle 10"/>
                <p:cNvSpPr/>
                <p:nvPr/>
              </p:nvSpPr>
              <p:spPr>
                <a:xfrm>
                  <a:off x="914400" y="2514600"/>
                  <a:ext cx="3733800" cy="2584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990600" y="4876800"/>
                  <a:ext cx="3581400" cy="152400"/>
                  <a:chOff x="926592" y="4953000"/>
                  <a:chExt cx="3645408" cy="304800"/>
                </a:xfrm>
                <a:grpFill/>
              </p:grpSpPr>
              <p:sp>
                <p:nvSpPr>
                  <p:cNvPr id="388" name="Rectangle 38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Rectangle 38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ectangle 39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ectangle 39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ectangle 39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ectangle 39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39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Rectangle 39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Rectangle 40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Rectangle 40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40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40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40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40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990600" y="4709160"/>
                  <a:ext cx="3581400" cy="152400"/>
                  <a:chOff x="926592" y="4953000"/>
                  <a:chExt cx="3645408" cy="304800"/>
                </a:xfrm>
                <a:grpFill/>
              </p:grpSpPr>
              <p:sp>
                <p:nvSpPr>
                  <p:cNvPr id="364" name="Rectangle 36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ectangle 36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Rectangle 36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ectangle 37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ectangle 37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ectangle 37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ectangle 38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Rectangle 38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38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Rectangle 38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ectangle 38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990600" y="4572000"/>
                  <a:ext cx="3581400" cy="152400"/>
                  <a:chOff x="926592" y="4953000"/>
                  <a:chExt cx="3645408" cy="304800"/>
                </a:xfrm>
                <a:grpFill/>
              </p:grpSpPr>
              <p:sp>
                <p:nvSpPr>
                  <p:cNvPr id="340" name="Rectangle 33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ectangle 34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ectangle 34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35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ectangle 35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ectangle 35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990600" y="4419600"/>
                  <a:ext cx="3581400" cy="152400"/>
                  <a:chOff x="926592" y="4953000"/>
                  <a:chExt cx="3645408" cy="304800"/>
                </a:xfrm>
                <a:grpFill/>
              </p:grpSpPr>
              <p:sp>
                <p:nvSpPr>
                  <p:cNvPr id="316" name="Rectangle 31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Rectangle 31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32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Rectangle 32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33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ectangle 33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33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990600" y="4267200"/>
                  <a:ext cx="3581400" cy="152400"/>
                  <a:chOff x="926592" y="4953000"/>
                  <a:chExt cx="3645408" cy="304800"/>
                </a:xfrm>
                <a:grpFill/>
              </p:grpSpPr>
              <p:sp>
                <p:nvSpPr>
                  <p:cNvPr id="292" name="Rectangle 29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29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30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31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Rectangle 31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990600" y="4099560"/>
                  <a:ext cx="3581400" cy="152400"/>
                  <a:chOff x="926592" y="4953000"/>
                  <a:chExt cx="3645408" cy="304800"/>
                </a:xfrm>
                <a:grpFill/>
              </p:grpSpPr>
              <p:sp>
                <p:nvSpPr>
                  <p:cNvPr id="268" name="Rectangle 26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26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26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27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27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Rectangle 28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ectangle 28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Rectangle 28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28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90600" y="3962400"/>
                  <a:ext cx="3581400" cy="152400"/>
                  <a:chOff x="926592" y="4953000"/>
                  <a:chExt cx="3645408" cy="304800"/>
                </a:xfrm>
                <a:grpFill/>
              </p:grpSpPr>
              <p:sp>
                <p:nvSpPr>
                  <p:cNvPr id="244" name="Rectangle 24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Rectangle 24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24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ectangle 25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26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ectangle 26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26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990600" y="3810000"/>
                  <a:ext cx="3581400" cy="152400"/>
                  <a:chOff x="926592" y="4953000"/>
                  <a:chExt cx="3645408" cy="304800"/>
                </a:xfrm>
                <a:grpFill/>
              </p:grpSpPr>
              <p:sp>
                <p:nvSpPr>
                  <p:cNvPr id="220" name="Rectangle 21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3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Rectangle 23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23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24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990600" y="3657600"/>
                  <a:ext cx="3581400" cy="152400"/>
                  <a:chOff x="926592" y="4953000"/>
                  <a:chExt cx="3645408" cy="304800"/>
                </a:xfrm>
                <a:grpFill/>
              </p:grpSpPr>
              <p:sp>
                <p:nvSpPr>
                  <p:cNvPr id="196" name="Rectangle 19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21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90600" y="3489960"/>
                  <a:ext cx="3581400" cy="152400"/>
                  <a:chOff x="926592" y="4953000"/>
                  <a:chExt cx="3645408" cy="304800"/>
                </a:xfrm>
                <a:grpFill/>
              </p:grpSpPr>
              <p:sp>
                <p:nvSpPr>
                  <p:cNvPr id="172" name="Rectangle 17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990600" y="3352800"/>
                  <a:ext cx="3581400" cy="152400"/>
                  <a:chOff x="926592" y="4953000"/>
                  <a:chExt cx="3645408" cy="304800"/>
                </a:xfrm>
                <a:grpFill/>
              </p:grpSpPr>
              <p:sp>
                <p:nvSpPr>
                  <p:cNvPr id="148" name="Rectangle 14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990600" y="3200400"/>
                  <a:ext cx="3581400" cy="152400"/>
                  <a:chOff x="926592" y="4953000"/>
                  <a:chExt cx="3645408" cy="304800"/>
                </a:xfrm>
                <a:grpFill/>
              </p:grpSpPr>
              <p:sp>
                <p:nvSpPr>
                  <p:cNvPr id="124" name="Rectangle 12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90600" y="3048000"/>
                  <a:ext cx="3581400" cy="152400"/>
                  <a:chOff x="926592" y="4953000"/>
                  <a:chExt cx="3645408" cy="304800"/>
                </a:xfrm>
                <a:grpFill/>
              </p:grpSpPr>
              <p:sp>
                <p:nvSpPr>
                  <p:cNvPr id="100" name="Rectangle 9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990600" y="2880360"/>
                  <a:ext cx="3581400" cy="152400"/>
                  <a:chOff x="926592" y="4953000"/>
                  <a:chExt cx="3645408" cy="304800"/>
                </a:xfrm>
                <a:grpFill/>
              </p:grpSpPr>
              <p:sp>
                <p:nvSpPr>
                  <p:cNvPr id="76" name="Rectangle 7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990600" y="2743200"/>
                  <a:ext cx="3581400" cy="152400"/>
                  <a:chOff x="926592" y="4953000"/>
                  <a:chExt cx="3645408" cy="304800"/>
                </a:xfrm>
                <a:grpFill/>
              </p:grpSpPr>
              <p:sp>
                <p:nvSpPr>
                  <p:cNvPr id="52" name="Rectangle 5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990600" y="2590800"/>
                  <a:ext cx="3581400" cy="152400"/>
                  <a:chOff x="926592" y="4953000"/>
                  <a:chExt cx="3645408" cy="304800"/>
                </a:xfrm>
                <a:grpFill/>
              </p:grpSpPr>
              <p:sp>
                <p:nvSpPr>
                  <p:cNvPr id="28" name="Rectangle 2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449" name="Group 448"/>
          <p:cNvGrpSpPr/>
          <p:nvPr/>
        </p:nvGrpSpPr>
        <p:grpSpPr>
          <a:xfrm>
            <a:off x="2166938" y="1541463"/>
            <a:ext cx="1371600" cy="2057400"/>
            <a:chOff x="914400" y="1600200"/>
            <a:chExt cx="1371600" cy="2057400"/>
          </a:xfrm>
        </p:grpSpPr>
        <p:grpSp>
          <p:nvGrpSpPr>
            <p:cNvPr id="450" name="Group 449"/>
            <p:cNvGrpSpPr/>
            <p:nvPr/>
          </p:nvGrpSpPr>
          <p:grpSpPr>
            <a:xfrm>
              <a:off x="914400" y="1600200"/>
              <a:ext cx="1371600" cy="914400"/>
              <a:chOff x="914400" y="1600200"/>
              <a:chExt cx="5486400" cy="3663696"/>
            </a:xfrm>
          </p:grpSpPr>
          <p:sp>
            <p:nvSpPr>
              <p:cNvPr id="487" name="Rectangle 486"/>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Rectangle 487"/>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9" name="Group 488"/>
              <p:cNvGrpSpPr/>
              <p:nvPr/>
            </p:nvGrpSpPr>
            <p:grpSpPr>
              <a:xfrm>
                <a:off x="5334000" y="2933700"/>
                <a:ext cx="685800" cy="990600"/>
                <a:chOff x="4114800" y="2019300"/>
                <a:chExt cx="685800" cy="990600"/>
              </a:xfrm>
            </p:grpSpPr>
            <p:sp>
              <p:nvSpPr>
                <p:cNvPr id="892" name="Rectangle 891"/>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3" name="Trapezoid 892"/>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490" name="Group 489"/>
              <p:cNvGrpSpPr/>
              <p:nvPr/>
            </p:nvGrpSpPr>
            <p:grpSpPr>
              <a:xfrm>
                <a:off x="914400" y="2136648"/>
                <a:ext cx="3733800" cy="2584704"/>
                <a:chOff x="914400" y="2514600"/>
                <a:chExt cx="3733800" cy="2584704"/>
              </a:xfrm>
              <a:solidFill>
                <a:schemeClr val="tx1"/>
              </a:solidFill>
            </p:grpSpPr>
            <p:sp>
              <p:nvSpPr>
                <p:cNvPr id="491" name="Rectangle 490"/>
                <p:cNvSpPr/>
                <p:nvPr/>
              </p:nvSpPr>
              <p:spPr>
                <a:xfrm>
                  <a:off x="914400" y="2514600"/>
                  <a:ext cx="3733800" cy="2584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2" name="Group 491"/>
                <p:cNvGrpSpPr/>
                <p:nvPr/>
              </p:nvGrpSpPr>
              <p:grpSpPr>
                <a:xfrm>
                  <a:off x="990600" y="4876800"/>
                  <a:ext cx="3581400" cy="152400"/>
                  <a:chOff x="926592" y="4953000"/>
                  <a:chExt cx="3645408" cy="304800"/>
                </a:xfrm>
                <a:grpFill/>
              </p:grpSpPr>
              <p:sp>
                <p:nvSpPr>
                  <p:cNvPr id="868" name="Rectangle 86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9" name="Rectangle 86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0" name="Rectangle 86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1" name="Rectangle 87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2" name="Rectangle 87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3" name="Rectangle 87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4" name="Rectangle 87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5" name="Rectangle 87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6" name="Rectangle 87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7" name="Rectangle 87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8" name="Rectangle 87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9" name="Rectangle 87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 name="Rectangle 87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1" name="Rectangle 88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2" name="Rectangle 88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3" name="Rectangle 88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4" name="Rectangle 88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5" name="Rectangle 88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6" name="Rectangle 88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7" name="Rectangle 88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8" name="Rectangle 88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9" name="Rectangle 88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 name="Rectangle 88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1" name="Rectangle 89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3" name="Group 492"/>
                <p:cNvGrpSpPr/>
                <p:nvPr/>
              </p:nvGrpSpPr>
              <p:grpSpPr>
                <a:xfrm>
                  <a:off x="990600" y="4709160"/>
                  <a:ext cx="3581400" cy="152400"/>
                  <a:chOff x="926592" y="4953000"/>
                  <a:chExt cx="3645408" cy="304800"/>
                </a:xfrm>
                <a:grpFill/>
              </p:grpSpPr>
              <p:sp>
                <p:nvSpPr>
                  <p:cNvPr id="844" name="Rectangle 84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5" name="Rectangle 84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6" name="Rectangle 84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7" name="Rectangle 84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8" name="Rectangle 84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9" name="Rectangle 84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0" name="Rectangle 84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1" name="Rectangle 85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2" name="Rectangle 85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3" name="Rectangle 85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4" name="Rectangle 85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5" name="Rectangle 85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6" name="Rectangle 85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7" name="Rectangle 85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8" name="Rectangle 85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9" name="Rectangle 85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0" name="Rectangle 85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1" name="Rectangle 86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Rectangle 86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3" name="Rectangle 86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4" name="Rectangle 86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5" name="Rectangle 86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6" name="Rectangle 86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7" name="Rectangle 86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4" name="Group 493"/>
                <p:cNvGrpSpPr/>
                <p:nvPr/>
              </p:nvGrpSpPr>
              <p:grpSpPr>
                <a:xfrm>
                  <a:off x="990600" y="4572000"/>
                  <a:ext cx="3581400" cy="152400"/>
                  <a:chOff x="926592" y="4953000"/>
                  <a:chExt cx="3645408" cy="304800"/>
                </a:xfrm>
                <a:grpFill/>
              </p:grpSpPr>
              <p:sp>
                <p:nvSpPr>
                  <p:cNvPr id="820" name="Rectangle 81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 name="Rectangle 82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 name="Rectangle 82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 name="Rectangle 82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 name="Rectangle 82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5" name="Rectangle 82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 name="Rectangle 82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7" name="Rectangle 82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Rectangle 82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9" name="Rectangle 82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0" name="Rectangle 82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1" name="Rectangle 83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2" name="Rectangle 83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3" name="Rectangle 83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4" name="Rectangle 83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5" name="Rectangle 83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6" name="Rectangle 83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7" name="Rectangle 83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8" name="Rectangle 83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 name="Rectangle 83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0" name="Rectangle 83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1" name="Rectangle 84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2" name="Rectangle 84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3" name="Rectangle 84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5" name="Group 494"/>
                <p:cNvGrpSpPr/>
                <p:nvPr/>
              </p:nvGrpSpPr>
              <p:grpSpPr>
                <a:xfrm>
                  <a:off x="990600" y="4419600"/>
                  <a:ext cx="3581400" cy="152400"/>
                  <a:chOff x="926592" y="4953000"/>
                  <a:chExt cx="3645408" cy="304800"/>
                </a:xfrm>
                <a:grpFill/>
              </p:grpSpPr>
              <p:sp>
                <p:nvSpPr>
                  <p:cNvPr id="796" name="Rectangle 79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7" name="Rectangle 79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 name="Rectangle 79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Rectangle 79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Rectangle 79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Rectangle 80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Rectangle 80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 name="Rectangle 80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 name="Rectangle 80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5" name="Rectangle 80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 name="Rectangle 80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7" name="Rectangle 80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Rectangle 80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 name="Rectangle 80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0" name="Rectangle 80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1" name="Rectangle 81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2" name="Rectangle 81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3" name="Rectangle 81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4" name="Rectangle 81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5" name="Rectangle 81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6" name="Rectangle 81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7" name="Rectangle 81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8" name="Rectangle 81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 name="Rectangle 81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p:cNvGrpSpPr/>
                <p:nvPr/>
              </p:nvGrpSpPr>
              <p:grpSpPr>
                <a:xfrm>
                  <a:off x="990600" y="4267200"/>
                  <a:ext cx="3581400" cy="152400"/>
                  <a:chOff x="926592" y="4953000"/>
                  <a:chExt cx="3645408" cy="304800"/>
                </a:xfrm>
                <a:grpFill/>
              </p:grpSpPr>
              <p:sp>
                <p:nvSpPr>
                  <p:cNvPr id="772" name="Rectangle 77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3" name="Rectangle 77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4" name="Rectangle 77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Rectangle 77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6" name="Rectangle 77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Rectangle 77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Rectangle 77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Rectangle 77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Rectangle 77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1" name="Rectangle 78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Rectangle 78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Rectangle 78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4" name="Rectangle 78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Rectangle 78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Rectangle 78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Rectangle 78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9" name="Rectangle 78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0" name="Rectangle 78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1" name="Rectangle 79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2" name="Rectangle 79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Rectangle 79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4" name="Rectangle 79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Rectangle 79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7" name="Group 496"/>
                <p:cNvGrpSpPr/>
                <p:nvPr/>
              </p:nvGrpSpPr>
              <p:grpSpPr>
                <a:xfrm>
                  <a:off x="990600" y="4099560"/>
                  <a:ext cx="3581400" cy="152400"/>
                  <a:chOff x="926592" y="4953000"/>
                  <a:chExt cx="3645408" cy="304800"/>
                </a:xfrm>
                <a:grpFill/>
              </p:grpSpPr>
              <p:sp>
                <p:nvSpPr>
                  <p:cNvPr id="748" name="Rectangle 74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Rectangle 74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Rectangle 74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Rectangle 75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Rectangle 75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Rectangle 75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Rectangle 75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Rectangle 75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Rectangle 75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Rectangle 75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Rectangle 75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Rectangle 75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Rectangle 76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2" name="Rectangle 76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3" name="Rectangle 76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4" name="Rectangle 76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5" name="Rectangle 76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6" name="Rectangle 76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7" name="Rectangle 76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 name="Rectangle 76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76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0" name="Rectangle 76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1" name="Rectangle 77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8" name="Group 497"/>
                <p:cNvGrpSpPr/>
                <p:nvPr/>
              </p:nvGrpSpPr>
              <p:grpSpPr>
                <a:xfrm>
                  <a:off x="990600" y="3962400"/>
                  <a:ext cx="3581400" cy="152400"/>
                  <a:chOff x="926592" y="4953000"/>
                  <a:chExt cx="3645408" cy="304800"/>
                </a:xfrm>
                <a:grpFill/>
              </p:grpSpPr>
              <p:sp>
                <p:nvSpPr>
                  <p:cNvPr id="724" name="Rectangle 72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 name="Rectangle 72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Rectangle 72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Rectangle 72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8" name="Rectangle 72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9" name="Rectangle 72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0" name="Rectangle 72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1" name="Rectangle 73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Rectangle 73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Rectangle 73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4" name="Rectangle 73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5" name="Rectangle 73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6" name="Rectangle 73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 name="Rectangle 73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8" name="Rectangle 73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9" name="Rectangle 73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Rectangle 73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Rectangle 74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2" name="Rectangle 74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3" name="Rectangle 74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4" name="Rectangle 74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Rectangle 74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Rectangle 74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 name="Rectangle 74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9" name="Group 498"/>
                <p:cNvGrpSpPr/>
                <p:nvPr/>
              </p:nvGrpSpPr>
              <p:grpSpPr>
                <a:xfrm>
                  <a:off x="990600" y="3810000"/>
                  <a:ext cx="3581400" cy="152400"/>
                  <a:chOff x="926592" y="4953000"/>
                  <a:chExt cx="3645408" cy="304800"/>
                </a:xfrm>
                <a:grpFill/>
              </p:grpSpPr>
              <p:sp>
                <p:nvSpPr>
                  <p:cNvPr id="700" name="Rectangle 69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1" name="Rectangle 70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2" name="Rectangle 70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Rectangle 70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4" name="Rectangle 70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5" name="Rectangle 70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Rectangle 70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Rectangle 70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Rectangle 70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9" name="Rectangle 70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0" name="Rectangle 70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1" name="Rectangle 71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2" name="Rectangle 71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3" name="Rectangle 71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4" name="Rectangle 71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5" name="Rectangle 71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 name="Rectangle 71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 name="Rectangle 71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 name="Rectangle 71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 name="Rectangle 71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Rectangle 71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 name="Rectangle 72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2" name="Rectangle 72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 name="Rectangle 72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0" name="Group 499"/>
                <p:cNvGrpSpPr/>
                <p:nvPr/>
              </p:nvGrpSpPr>
              <p:grpSpPr>
                <a:xfrm>
                  <a:off x="990600" y="3657600"/>
                  <a:ext cx="3581400" cy="152400"/>
                  <a:chOff x="926592" y="4953000"/>
                  <a:chExt cx="3645408" cy="304800"/>
                </a:xfrm>
                <a:grpFill/>
              </p:grpSpPr>
              <p:sp>
                <p:nvSpPr>
                  <p:cNvPr id="676" name="Rectangle 67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Rectangle 67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Rectangle 67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0" name="Rectangle 67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1" name="Rectangle 68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2" name="Rectangle 68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3" name="Rectangle 68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Rectangle 68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Rectangle 68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 name="Rectangle 68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7" name="Rectangle 68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8" name="Rectangle 68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9" name="Rectangle 68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Rectangle 68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1" name="Rectangle 69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Rectangle 69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3" name="Rectangle 69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Rectangle 69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5" name="Rectangle 69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 name="Rectangle 69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Rectangle 69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Rectangle 69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1" name="Group 500"/>
                <p:cNvGrpSpPr/>
                <p:nvPr/>
              </p:nvGrpSpPr>
              <p:grpSpPr>
                <a:xfrm>
                  <a:off x="990600" y="3489960"/>
                  <a:ext cx="3581400" cy="152400"/>
                  <a:chOff x="926592" y="4953000"/>
                  <a:chExt cx="3645408" cy="304800"/>
                </a:xfrm>
                <a:grpFill/>
              </p:grpSpPr>
              <p:sp>
                <p:nvSpPr>
                  <p:cNvPr id="652" name="Rectangle 65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Rectangle 65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Rectangle 65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Rectangle 65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Rectangle 65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8" name="Rectangle 65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9" name="Rectangle 65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Rectangle 65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Rectangle 66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3" name="Rectangle 66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 name="Rectangle 66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Rectangle 66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Rectangle 66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8" name="Rectangle 66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Rectangle 66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Rectangle 67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2" name="Rectangle 67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4" name="Rectangle 67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Rectangle 67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2" name="Group 501"/>
                <p:cNvGrpSpPr/>
                <p:nvPr/>
              </p:nvGrpSpPr>
              <p:grpSpPr>
                <a:xfrm>
                  <a:off x="990600" y="3352800"/>
                  <a:ext cx="3581400" cy="152400"/>
                  <a:chOff x="926592" y="4953000"/>
                  <a:chExt cx="3645408" cy="304800"/>
                </a:xfrm>
                <a:grpFill/>
              </p:grpSpPr>
              <p:sp>
                <p:nvSpPr>
                  <p:cNvPr id="628" name="Rectangle 62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9" name="Rectangle 62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Rectangle 62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2" name="Rectangle 63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3" name="Rectangle 63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 name="Rectangle 63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5" name="Rectangle 63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Rectangle 63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Rectangle 63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9" name="Rectangle 63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1" name="Rectangle 64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Rectangle 64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Rectangle 64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4" name="Rectangle 64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Rectangle 64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7" name="Rectangle 64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8" name="Rectangle 64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Rectangle 64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Rectangle 65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3" name="Group 502"/>
                <p:cNvGrpSpPr/>
                <p:nvPr/>
              </p:nvGrpSpPr>
              <p:grpSpPr>
                <a:xfrm>
                  <a:off x="990600" y="3200400"/>
                  <a:ext cx="3581400" cy="152400"/>
                  <a:chOff x="926592" y="4953000"/>
                  <a:chExt cx="3645408" cy="304800"/>
                </a:xfrm>
                <a:grpFill/>
              </p:grpSpPr>
              <p:sp>
                <p:nvSpPr>
                  <p:cNvPr id="604" name="Rectangle 60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5" name="Rectangle 60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Rectangle 60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Rectangle 60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9" name="Rectangle 60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Rectangle 60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Rectangle 61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Rectangle 61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3" name="Rectangle 61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Rectangle 61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 name="Rectangle 61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Rectangle 61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 name="Rectangle 61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Rectangle 61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9" name="Rectangle 61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Rectangle 61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Rectangle 62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 name="Rectangle 62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Rectangle 62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Rectangle 62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Rectangle 62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6" name="Rectangle 62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Rectangle 62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4" name="Group 503"/>
                <p:cNvGrpSpPr/>
                <p:nvPr/>
              </p:nvGrpSpPr>
              <p:grpSpPr>
                <a:xfrm>
                  <a:off x="990600" y="3048000"/>
                  <a:ext cx="3581400" cy="152400"/>
                  <a:chOff x="926592" y="4953000"/>
                  <a:chExt cx="3645408" cy="304800"/>
                </a:xfrm>
                <a:grpFill/>
              </p:grpSpPr>
              <p:sp>
                <p:nvSpPr>
                  <p:cNvPr id="580" name="Rectangle 57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Rectangle 58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Rectangle 58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Rectangle 58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5" name="Rectangle 58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Rectangle 58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7" name="Rectangle 58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8" name="Rectangle 58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9" name="Rectangle 58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Rectangle 58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1" name="Rectangle 59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Rectangle 59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Rectangle 59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 name="Rectangle 59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5" name="Rectangle 59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Rectangle 59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Rectangle 59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Rectangle 59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Rectangle 59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0" name="Rectangle 59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1" name="Rectangle 60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Rectangle 60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Rectangle 60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5" name="Group 504"/>
                <p:cNvGrpSpPr/>
                <p:nvPr/>
              </p:nvGrpSpPr>
              <p:grpSpPr>
                <a:xfrm>
                  <a:off x="990600" y="2880360"/>
                  <a:ext cx="3581400" cy="152400"/>
                  <a:chOff x="926592" y="4953000"/>
                  <a:chExt cx="3645408" cy="304800"/>
                </a:xfrm>
                <a:grpFill/>
              </p:grpSpPr>
              <p:sp>
                <p:nvSpPr>
                  <p:cNvPr id="556" name="Rectangle 55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7" name="Rectangle 55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8" name="Rectangle 55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 name="Rectangle 55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Rectangle 55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1" name="Rectangle 56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 name="Rectangle 56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Rectangle 56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56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ectangle 56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Rectangle 56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Rectangle 56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Rectangle 56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Rectangle 56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1" name="Rectangle 57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Rectangle 57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Rectangle 57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6" name="Rectangle 57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Rectangle 57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Rectangle 57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6" name="Group 505"/>
                <p:cNvGrpSpPr/>
                <p:nvPr/>
              </p:nvGrpSpPr>
              <p:grpSpPr>
                <a:xfrm>
                  <a:off x="990600" y="2743200"/>
                  <a:ext cx="3581400" cy="152400"/>
                  <a:chOff x="926592" y="4953000"/>
                  <a:chExt cx="3645408" cy="304800"/>
                </a:xfrm>
                <a:grpFill/>
              </p:grpSpPr>
              <p:sp>
                <p:nvSpPr>
                  <p:cNvPr id="532" name="Rectangle 53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3" name="Rectangle 53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Rectangle 53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Rectangle 53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6" name="Rectangle 53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7" name="Rectangle 53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Rectangle 53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Rectangle 53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0" name="Rectangle 53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1" name="Rectangle 54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 name="Rectangle 54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3" name="Rectangle 54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4" name="Rectangle 54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Rectangle 54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6" name="Rectangle 54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7" name="Rectangle 54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8" name="Rectangle 54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9" name="Rectangle 54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Rectangle 54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1" name="Rectangle 55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 name="Rectangle 55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 name="Rectangle 55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4" name="Rectangle 55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Rectangle 55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7" name="Group 506"/>
                <p:cNvGrpSpPr/>
                <p:nvPr/>
              </p:nvGrpSpPr>
              <p:grpSpPr>
                <a:xfrm>
                  <a:off x="990600" y="2590800"/>
                  <a:ext cx="3581400" cy="152400"/>
                  <a:chOff x="926592" y="4953000"/>
                  <a:chExt cx="3645408" cy="304800"/>
                </a:xfrm>
                <a:grpFill/>
              </p:grpSpPr>
              <p:sp>
                <p:nvSpPr>
                  <p:cNvPr id="508" name="Rectangle 50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Rectangle 50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Rectangle 50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Rectangle 51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Rectangle 51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Rectangle 51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Rectangle 51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Rectangle 51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9" name="Rectangle 51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Rectangle 52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Rectangle 52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3" name="Rectangle 52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Rectangle 52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Rectangle 52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Rectangle 52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Rectangle 52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Rectangle 52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Rectangle 52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Rectangle 52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Rectangle 53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451" name="Group 450"/>
            <p:cNvGrpSpPr/>
            <p:nvPr/>
          </p:nvGrpSpPr>
          <p:grpSpPr>
            <a:xfrm>
              <a:off x="914400" y="2743200"/>
              <a:ext cx="1371600" cy="914400"/>
              <a:chOff x="914400" y="1600200"/>
              <a:chExt cx="5486400" cy="3663696"/>
            </a:xfrm>
          </p:grpSpPr>
          <p:sp>
            <p:nvSpPr>
              <p:cNvPr id="452" name="Rectangle 451"/>
              <p:cNvSpPr/>
              <p:nvPr/>
            </p:nvSpPr>
            <p:spPr>
              <a:xfrm>
                <a:off x="914400" y="1600200"/>
                <a:ext cx="5486400" cy="3657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Rectangle 452"/>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5" name="Group 454"/>
              <p:cNvGrpSpPr/>
              <p:nvPr/>
            </p:nvGrpSpPr>
            <p:grpSpPr>
              <a:xfrm>
                <a:off x="5334000" y="2133600"/>
                <a:ext cx="685800" cy="990600"/>
                <a:chOff x="4114800" y="2019300"/>
                <a:chExt cx="685800" cy="990600"/>
              </a:xfrm>
            </p:grpSpPr>
            <p:sp>
              <p:nvSpPr>
                <p:cNvPr id="485" name="Rectangle 484"/>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Trapezoid 485"/>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456" name="Group 455"/>
              <p:cNvGrpSpPr/>
              <p:nvPr/>
            </p:nvGrpSpPr>
            <p:grpSpPr>
              <a:xfrm>
                <a:off x="5334000" y="35052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483" name="Rectangle 482"/>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Trapezoid 483"/>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457" name="Group 456"/>
              <p:cNvGrpSpPr/>
              <p:nvPr/>
            </p:nvGrpSpPr>
            <p:grpSpPr>
              <a:xfrm>
                <a:off x="990600" y="4876800"/>
                <a:ext cx="3581400" cy="304800"/>
                <a:chOff x="926592" y="4953000"/>
                <a:chExt cx="3645408" cy="304800"/>
              </a:xfrm>
            </p:grpSpPr>
            <p:sp>
              <p:nvSpPr>
                <p:cNvPr id="459" name="Rectangle 45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Rectangle 46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Rectangle 46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Rectangle 46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ectangle 46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Rectangle 46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Rectangle 46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 name="Rectangle 46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Rectangle 46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 name="Rectangle 46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Rectangle 46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Rectangle 47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47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Rectangle 47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Rectangle 47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Rectangle 48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8" name="Freeform 457"/>
              <p:cNvSpPr/>
              <p:nvPr/>
            </p:nvSpPr>
            <p:spPr>
              <a:xfrm>
                <a:off x="929640" y="2293620"/>
                <a:ext cx="3543300" cy="2286000"/>
              </a:xfrm>
              <a:custGeom>
                <a:avLst/>
                <a:gdLst>
                  <a:gd name="connsiteX0" fmla="*/ 3543300 w 3543300"/>
                  <a:gd name="connsiteY0" fmla="*/ 0 h 2286000"/>
                  <a:gd name="connsiteX1" fmla="*/ 3238500 w 3543300"/>
                  <a:gd name="connsiteY1" fmla="*/ 518160 h 2286000"/>
                  <a:gd name="connsiteX2" fmla="*/ 1859280 w 3543300"/>
                  <a:gd name="connsiteY2" fmla="*/ 1569720 h 2286000"/>
                  <a:gd name="connsiteX3" fmla="*/ 0 w 3543300"/>
                  <a:gd name="connsiteY3" fmla="*/ 2286000 h 2286000"/>
                  <a:gd name="connsiteX4" fmla="*/ 0 w 3543300"/>
                  <a:gd name="connsiteY4" fmla="*/ 2286000 h 2286000"/>
                  <a:gd name="connsiteX5" fmla="*/ 0 w 3543300"/>
                  <a:gd name="connsiteY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300" h="2286000">
                    <a:moveTo>
                      <a:pt x="3543300" y="0"/>
                    </a:moveTo>
                    <a:cubicBezTo>
                      <a:pt x="3531235" y="128270"/>
                      <a:pt x="3519170" y="256540"/>
                      <a:pt x="3238500" y="518160"/>
                    </a:cubicBezTo>
                    <a:cubicBezTo>
                      <a:pt x="2957830" y="779780"/>
                      <a:pt x="2399030" y="1275080"/>
                      <a:pt x="1859280" y="1569720"/>
                    </a:cubicBezTo>
                    <a:cubicBezTo>
                      <a:pt x="1319530" y="1864360"/>
                      <a:pt x="0" y="2286000"/>
                      <a:pt x="0" y="2286000"/>
                    </a:cubicBezTo>
                    <a:lnTo>
                      <a:pt x="0" y="2286000"/>
                    </a:lnTo>
                    <a:lnTo>
                      <a:pt x="0" y="228600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94" name="Group 893"/>
          <p:cNvGrpSpPr/>
          <p:nvPr/>
        </p:nvGrpSpPr>
        <p:grpSpPr>
          <a:xfrm>
            <a:off x="3874770" y="1541463"/>
            <a:ext cx="1394460" cy="2057399"/>
            <a:chOff x="891540" y="1600201"/>
            <a:chExt cx="1394460" cy="2057399"/>
          </a:xfrm>
        </p:grpSpPr>
        <p:grpSp>
          <p:nvGrpSpPr>
            <p:cNvPr id="895" name="Group 894"/>
            <p:cNvGrpSpPr/>
            <p:nvPr/>
          </p:nvGrpSpPr>
          <p:grpSpPr>
            <a:xfrm>
              <a:off x="891540" y="2741676"/>
              <a:ext cx="1394460" cy="915924"/>
              <a:chOff x="914400" y="1600200"/>
              <a:chExt cx="5486400" cy="3663696"/>
            </a:xfrm>
          </p:grpSpPr>
          <p:sp>
            <p:nvSpPr>
              <p:cNvPr id="1301" name="Rectangle 1300"/>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2" name="Rectangle 1301"/>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3" name="Rectangle 1302"/>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4" name="Group 1303"/>
              <p:cNvGrpSpPr/>
              <p:nvPr/>
            </p:nvGrpSpPr>
            <p:grpSpPr>
              <a:xfrm rot="16200000">
                <a:off x="2438400" y="1447800"/>
                <a:ext cx="685800" cy="990600"/>
                <a:chOff x="4114800" y="2019300"/>
                <a:chExt cx="685800" cy="990600"/>
              </a:xfrm>
            </p:grpSpPr>
            <p:sp>
              <p:nvSpPr>
                <p:cNvPr id="1332" name="Rectangle 1331"/>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 name="Trapezoid 1332"/>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1305" name="Group 1304"/>
              <p:cNvGrpSpPr/>
              <p:nvPr/>
            </p:nvGrpSpPr>
            <p:grpSpPr>
              <a:xfrm>
                <a:off x="990600" y="4876800"/>
                <a:ext cx="3581400" cy="304800"/>
                <a:chOff x="926592" y="4953000"/>
                <a:chExt cx="3645408" cy="304800"/>
              </a:xfrm>
            </p:grpSpPr>
            <p:sp>
              <p:nvSpPr>
                <p:cNvPr id="1308" name="Rectangle 130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9" name="Rectangle 130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0" name="Rectangle 130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1" name="Rectangle 131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2" name="Rectangle 131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3" name="Rectangle 131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4" name="Rectangle 131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5" name="Rectangle 131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6" name="Rectangle 131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7" name="Rectangle 131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8" name="Rectangle 131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9" name="Rectangle 131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0" name="Rectangle 131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1" name="Rectangle 132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2" name="Rectangle 132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3" name="Rectangle 132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4" name="Rectangle 132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5" name="Rectangle 132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6" name="Rectangle 132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7" name="Rectangle 132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8" name="Rectangle 132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9" name="Rectangle 132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0" name="Rectangle 132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 name="Rectangle 133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06" name="Straight Connector 1305"/>
              <p:cNvCxnSpPr/>
              <p:nvPr/>
            </p:nvCxnSpPr>
            <p:spPr>
              <a:xfrm>
                <a:off x="2971800" y="2286000"/>
                <a:ext cx="1600200"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7" name="Straight Connector 1306"/>
              <p:cNvCxnSpPr/>
              <p:nvPr/>
            </p:nvCxnSpPr>
            <p:spPr>
              <a:xfrm flipH="1">
                <a:off x="990600" y="2286000"/>
                <a:ext cx="1600200"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96" name="Group 895"/>
            <p:cNvGrpSpPr/>
            <p:nvPr/>
          </p:nvGrpSpPr>
          <p:grpSpPr>
            <a:xfrm>
              <a:off x="914400" y="1600201"/>
              <a:ext cx="1371600" cy="914400"/>
              <a:chOff x="304800" y="1600200"/>
              <a:chExt cx="3352800" cy="1828799"/>
            </a:xfrm>
          </p:grpSpPr>
          <p:sp>
            <p:nvSpPr>
              <p:cNvPr id="897" name="Rectangle 896"/>
              <p:cNvSpPr/>
              <p:nvPr/>
            </p:nvSpPr>
            <p:spPr>
              <a:xfrm>
                <a:off x="304800" y="1600200"/>
                <a:ext cx="3352800" cy="182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8" name="Rectangle 897"/>
              <p:cNvSpPr/>
              <p:nvPr/>
            </p:nvSpPr>
            <p:spPr>
              <a:xfrm rot="16200000">
                <a:off x="2630167" y="2401567"/>
                <a:ext cx="1825757" cy="2291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9" name="Group 898"/>
              <p:cNvGrpSpPr/>
              <p:nvPr/>
            </p:nvGrpSpPr>
            <p:grpSpPr>
              <a:xfrm>
                <a:off x="304800" y="1867978"/>
                <a:ext cx="2281767" cy="1290202"/>
                <a:chOff x="914400" y="2514600"/>
                <a:chExt cx="3733800" cy="2584704"/>
              </a:xfrm>
              <a:solidFill>
                <a:schemeClr val="tx1"/>
              </a:solidFill>
            </p:grpSpPr>
            <p:sp>
              <p:nvSpPr>
                <p:cNvPr id="900" name="Rectangle 899"/>
                <p:cNvSpPr/>
                <p:nvPr/>
              </p:nvSpPr>
              <p:spPr>
                <a:xfrm>
                  <a:off x="914400" y="2514600"/>
                  <a:ext cx="3733800" cy="2584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1" name="Group 900"/>
                <p:cNvGrpSpPr/>
                <p:nvPr/>
              </p:nvGrpSpPr>
              <p:grpSpPr>
                <a:xfrm>
                  <a:off x="990600" y="4876800"/>
                  <a:ext cx="3581400" cy="152400"/>
                  <a:chOff x="926592" y="4953000"/>
                  <a:chExt cx="3645408" cy="304800"/>
                </a:xfrm>
                <a:grpFill/>
              </p:grpSpPr>
              <p:sp>
                <p:nvSpPr>
                  <p:cNvPr id="1277" name="Rectangle 127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8" name="Rectangle 127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9" name="Rectangle 127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0" name="Rectangle 127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1" name="Rectangle 128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2" name="Rectangle 128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3" name="Rectangle 128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4" name="Rectangle 128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5" name="Rectangle 128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6" name="Rectangle 128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7" name="Rectangle 128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8" name="Rectangle 128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9" name="Rectangle 128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0" name="Rectangle 128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1" name="Rectangle 129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2" name="Rectangle 129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3" name="Rectangle 129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4" name="Rectangle 129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5" name="Rectangle 129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6" name="Rectangle 129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7" name="Rectangle 129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8" name="Rectangle 129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9" name="Rectangle 129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0" name="Rectangle 129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2" name="Group 901"/>
                <p:cNvGrpSpPr/>
                <p:nvPr/>
              </p:nvGrpSpPr>
              <p:grpSpPr>
                <a:xfrm>
                  <a:off x="990600" y="4709160"/>
                  <a:ext cx="3581400" cy="152400"/>
                  <a:chOff x="926592" y="4953000"/>
                  <a:chExt cx="3645408" cy="304800"/>
                </a:xfrm>
                <a:grpFill/>
              </p:grpSpPr>
              <p:sp>
                <p:nvSpPr>
                  <p:cNvPr id="1253" name="Rectangle 1252"/>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4" name="Rectangle 1253"/>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5" name="Rectangle 1254"/>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6" name="Rectangle 1255"/>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7" name="Rectangle 1256"/>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8" name="Rectangle 1257"/>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9" name="Rectangle 1258"/>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0" name="Rectangle 1259"/>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1" name="Rectangle 1260"/>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2" name="Rectangle 1261"/>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3" name="Rectangle 1262"/>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4" name="Rectangle 1263"/>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5" name="Rectangle 1264"/>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6" name="Rectangle 1265"/>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7" name="Rectangle 1266"/>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8" name="Rectangle 1267"/>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9" name="Rectangle 1268"/>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0" name="Rectangle 1269"/>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1" name="Rectangle 1270"/>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2" name="Rectangle 1271"/>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3" name="Rectangle 1272"/>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4" name="Rectangle 1273"/>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5" name="Rectangle 1274"/>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6" name="Rectangle 1275"/>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3" name="Group 902"/>
                <p:cNvGrpSpPr/>
                <p:nvPr/>
              </p:nvGrpSpPr>
              <p:grpSpPr>
                <a:xfrm>
                  <a:off x="990600" y="4572000"/>
                  <a:ext cx="3581400" cy="152400"/>
                  <a:chOff x="926592" y="4953000"/>
                  <a:chExt cx="3645408" cy="304800"/>
                </a:xfrm>
                <a:grpFill/>
              </p:grpSpPr>
              <p:sp>
                <p:nvSpPr>
                  <p:cNvPr id="1229" name="Rectangle 122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 name="Rectangle 122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1" name="Rectangle 123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2" name="Rectangle 123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3" name="Rectangle 123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4" name="Rectangle 123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5" name="Rectangle 123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6" name="Rectangle 123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7" name="Rectangle 123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8" name="Rectangle 123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9" name="Rectangle 123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0" name="Rectangle 123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1" name="Rectangle 124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2" name="Rectangle 124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3" name="Rectangle 124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4" name="Rectangle 124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5" name="Rectangle 124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6" name="Rectangle 124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7" name="Rectangle 124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8" name="Rectangle 124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 name="Rectangle 124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0" name="Rectangle 124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1" name="Rectangle 125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2" name="Rectangle 125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4" name="Group 903"/>
                <p:cNvGrpSpPr/>
                <p:nvPr/>
              </p:nvGrpSpPr>
              <p:grpSpPr>
                <a:xfrm>
                  <a:off x="990600" y="4419600"/>
                  <a:ext cx="3581400" cy="152400"/>
                  <a:chOff x="926592" y="4953000"/>
                  <a:chExt cx="3645408" cy="304800"/>
                </a:xfrm>
                <a:grpFill/>
              </p:grpSpPr>
              <p:sp>
                <p:nvSpPr>
                  <p:cNvPr id="1205" name="Rectangle 1204"/>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6" name="Rectangle 1205"/>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7" name="Rectangle 1206"/>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8" name="Rectangle 1207"/>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9" name="Rectangle 1208"/>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0" name="Rectangle 1209"/>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1" name="Rectangle 1210"/>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2" name="Rectangle 1211"/>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3" name="Rectangle 1212"/>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4" name="Rectangle 1213"/>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5" name="Rectangle 1214"/>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6" name="Rectangle 1215"/>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7" name="Rectangle 1216"/>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8" name="Rectangle 1217"/>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9" name="Rectangle 1218"/>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0" name="Rectangle 1219"/>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1" name="Rectangle 1220"/>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2" name="Rectangle 1221"/>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3" name="Rectangle 1222"/>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4" name="Rectangle 1223"/>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5" name="Rectangle 1224"/>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6" name="Rectangle 1225"/>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7" name="Rectangle 1226"/>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8" name="Rectangle 1227"/>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5" name="Group 904"/>
                <p:cNvGrpSpPr/>
                <p:nvPr/>
              </p:nvGrpSpPr>
              <p:grpSpPr>
                <a:xfrm>
                  <a:off x="990600" y="4267200"/>
                  <a:ext cx="3581400" cy="152400"/>
                  <a:chOff x="926592" y="4953000"/>
                  <a:chExt cx="3645408" cy="304800"/>
                </a:xfrm>
                <a:grpFill/>
              </p:grpSpPr>
              <p:sp>
                <p:nvSpPr>
                  <p:cNvPr id="1181" name="Rectangle 1180"/>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2" name="Rectangle 1181"/>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3" name="Rectangle 1182"/>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4" name="Rectangle 1183"/>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5" name="Rectangle 1184"/>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6" name="Rectangle 1185"/>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 name="Rectangle 1186"/>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8" name="Rectangle 1187"/>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9" name="Rectangle 1188"/>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0" name="Rectangle 1189"/>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1" name="Rectangle 1190"/>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2" name="Rectangle 1191"/>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3" name="Rectangle 1192"/>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4" name="Rectangle 1193"/>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5" name="Rectangle 1194"/>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6" name="Rectangle 1195"/>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7" name="Rectangle 1196"/>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8" name="Rectangle 1197"/>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9" name="Rectangle 1198"/>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0" name="Rectangle 1199"/>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1" name="Rectangle 1200"/>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2" name="Rectangle 1201"/>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3" name="Rectangle 1202"/>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4" name="Rectangle 1203"/>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6" name="Group 905"/>
                <p:cNvGrpSpPr/>
                <p:nvPr/>
              </p:nvGrpSpPr>
              <p:grpSpPr>
                <a:xfrm>
                  <a:off x="990600" y="4099560"/>
                  <a:ext cx="3581400" cy="152400"/>
                  <a:chOff x="926592" y="4953000"/>
                  <a:chExt cx="3645408" cy="304800"/>
                </a:xfrm>
                <a:grpFill/>
              </p:grpSpPr>
              <p:sp>
                <p:nvSpPr>
                  <p:cNvPr id="1157" name="Rectangle 115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8" name="Rectangle 115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9" name="Rectangle 115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0" name="Rectangle 115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1" name="Rectangle 116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2" name="Rectangle 116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Rectangle 116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4" name="Rectangle 116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5" name="Rectangle 116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6" name="Rectangle 116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7" name="Rectangle 116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8" name="Rectangle 116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9" name="Rectangle 116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0" name="Rectangle 116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1" name="Rectangle 117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2" name="Rectangle 117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3" name="Rectangle 117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4" name="Rectangle 117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5" name="Rectangle 117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6" name="Rectangle 117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7" name="Rectangle 117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8" name="Rectangle 117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9" name="Rectangle 117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0" name="Rectangle 117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7" name="Group 906"/>
                <p:cNvGrpSpPr/>
                <p:nvPr/>
              </p:nvGrpSpPr>
              <p:grpSpPr>
                <a:xfrm>
                  <a:off x="990600" y="3962400"/>
                  <a:ext cx="3581400" cy="152400"/>
                  <a:chOff x="926592" y="4953000"/>
                  <a:chExt cx="3645408" cy="304800"/>
                </a:xfrm>
                <a:grpFill/>
              </p:grpSpPr>
              <p:sp>
                <p:nvSpPr>
                  <p:cNvPr id="1133" name="Rectangle 1132"/>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Rectangle 1133"/>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5" name="Rectangle 1134"/>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 name="Rectangle 1135"/>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7" name="Rectangle 1136"/>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8" name="Rectangle 1137"/>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9" name="Rectangle 1138"/>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0" name="Rectangle 1139"/>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1" name="Rectangle 1140"/>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2" name="Rectangle 1141"/>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3" name="Rectangle 1142"/>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4" name="Rectangle 1143"/>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5" name="Rectangle 1144"/>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6" name="Rectangle 1145"/>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7" name="Rectangle 1146"/>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8" name="Rectangle 1147"/>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9" name="Rectangle 1148"/>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0" name="Rectangle 1149"/>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1" name="Rectangle 1150"/>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2" name="Rectangle 1151"/>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3" name="Rectangle 1152"/>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4" name="Rectangle 1153"/>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5" name="Rectangle 1154"/>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6" name="Rectangle 1155"/>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8" name="Group 907"/>
                <p:cNvGrpSpPr/>
                <p:nvPr/>
              </p:nvGrpSpPr>
              <p:grpSpPr>
                <a:xfrm>
                  <a:off x="990600" y="3810000"/>
                  <a:ext cx="3581400" cy="152400"/>
                  <a:chOff x="926592" y="4953000"/>
                  <a:chExt cx="3645408" cy="304800"/>
                </a:xfrm>
                <a:grpFill/>
              </p:grpSpPr>
              <p:sp>
                <p:nvSpPr>
                  <p:cNvPr id="1109" name="Rectangle 110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0" name="Rectangle 110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1" name="Rectangle 111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2" name="Rectangle 111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3" name="Rectangle 111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4" name="Rectangle 111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5" name="Rectangle 111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6" name="Rectangle 111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7" name="Rectangle 111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8" name="Rectangle 111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9" name="Rectangle 111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0" name="Rectangle 111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1" name="Rectangle 112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2" name="Rectangle 112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3" name="Rectangle 112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4" name="Rectangle 112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5" name="Rectangle 112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 name="Rectangle 112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 name="Rectangle 112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 name="Rectangle 112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 name="Rectangle 112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 name="Rectangle 112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 name="Rectangle 113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 name="Rectangle 113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9" name="Group 908"/>
                <p:cNvGrpSpPr/>
                <p:nvPr/>
              </p:nvGrpSpPr>
              <p:grpSpPr>
                <a:xfrm>
                  <a:off x="990600" y="3657600"/>
                  <a:ext cx="3581400" cy="152400"/>
                  <a:chOff x="926592" y="4953000"/>
                  <a:chExt cx="3645408" cy="304800"/>
                </a:xfrm>
                <a:grpFill/>
              </p:grpSpPr>
              <p:sp>
                <p:nvSpPr>
                  <p:cNvPr id="1085" name="Rectangle 1084"/>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6" name="Rectangle 1085"/>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7" name="Rectangle 1086"/>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8" name="Rectangle 1087"/>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9" name="Rectangle 1088"/>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0" name="Rectangle 1089"/>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1" name="Rectangle 1090"/>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2" name="Rectangle 1091"/>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3" name="Rectangle 1092"/>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4" name="Rectangle 1093"/>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 name="Rectangle 1094"/>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6" name="Rectangle 1095"/>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7" name="Rectangle 1096"/>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8" name="Rectangle 1097"/>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9" name="Rectangle 1098"/>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Rectangle 1099"/>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1" name="Rectangle 1100"/>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2" name="Rectangle 1101"/>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3" name="Rectangle 1102"/>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4" name="Rectangle 1103"/>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5" name="Rectangle 1104"/>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6" name="Rectangle 1105"/>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7" name="Rectangle 1106"/>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8" name="Rectangle 1107"/>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0" name="Group 909"/>
                <p:cNvGrpSpPr/>
                <p:nvPr/>
              </p:nvGrpSpPr>
              <p:grpSpPr>
                <a:xfrm>
                  <a:off x="990600" y="3489960"/>
                  <a:ext cx="3581400" cy="152400"/>
                  <a:chOff x="926592" y="4953000"/>
                  <a:chExt cx="3645408" cy="304800"/>
                </a:xfrm>
                <a:grpFill/>
              </p:grpSpPr>
              <p:sp>
                <p:nvSpPr>
                  <p:cNvPr id="1061" name="Rectangle 1060"/>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Rectangle 1061"/>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Rectangle 1062"/>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Rectangle 1063"/>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5" name="Rectangle 1064"/>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6" name="Rectangle 1065"/>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7" name="Rectangle 1066"/>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8" name="Rectangle 1067"/>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9" name="Rectangle 1068"/>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0" name="Rectangle 1069"/>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1" name="Rectangle 1070"/>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Rectangle 1071"/>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Rectangle 1072"/>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Rectangle 1073"/>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Rectangle 1074"/>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Rectangle 1075"/>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ectangle 1076"/>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8" name="Rectangle 1077"/>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9" name="Rectangle 1078"/>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Rectangle 1079"/>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Rectangle 1080"/>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2" name="Rectangle 1081"/>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Rectangle 1082"/>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4" name="Rectangle 1083"/>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1" name="Group 910"/>
                <p:cNvGrpSpPr/>
                <p:nvPr/>
              </p:nvGrpSpPr>
              <p:grpSpPr>
                <a:xfrm>
                  <a:off x="990600" y="3352800"/>
                  <a:ext cx="3581400" cy="152400"/>
                  <a:chOff x="926592" y="4953000"/>
                  <a:chExt cx="3645408" cy="304800"/>
                </a:xfrm>
                <a:grpFill/>
              </p:grpSpPr>
              <p:sp>
                <p:nvSpPr>
                  <p:cNvPr id="1037" name="Rectangle 103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04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Rectangle 104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4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104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Rectangle 104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4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Rectangle 105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Rectangle 105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Rectangle 105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Rectangle 105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105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2" name="Group 911"/>
                <p:cNvGrpSpPr/>
                <p:nvPr/>
              </p:nvGrpSpPr>
              <p:grpSpPr>
                <a:xfrm>
                  <a:off x="990600" y="3200400"/>
                  <a:ext cx="3581400" cy="152400"/>
                  <a:chOff x="926592" y="4953000"/>
                  <a:chExt cx="3645408" cy="304800"/>
                </a:xfrm>
                <a:grpFill/>
              </p:grpSpPr>
              <p:sp>
                <p:nvSpPr>
                  <p:cNvPr id="1013" name="Rectangle 1012"/>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Rectangle 1013"/>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5" name="Rectangle 1014"/>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6" name="Rectangle 1015"/>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7" name="Rectangle 1016"/>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8" name="Rectangle 1017"/>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9" name="Rectangle 1018"/>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0" name="Rectangle 1019"/>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1" name="Rectangle 1020"/>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2" name="Rectangle 1021"/>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3" name="Rectangle 1022"/>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ectangle 1023"/>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024"/>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1025"/>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1026"/>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Rectangle 1027"/>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1028"/>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1029"/>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Rectangle 1030"/>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1031"/>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Rectangle 1033"/>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3" name="Group 912"/>
                <p:cNvGrpSpPr/>
                <p:nvPr/>
              </p:nvGrpSpPr>
              <p:grpSpPr>
                <a:xfrm>
                  <a:off x="990600" y="3048000"/>
                  <a:ext cx="3581400" cy="152400"/>
                  <a:chOff x="926592" y="4953000"/>
                  <a:chExt cx="3645408" cy="304800"/>
                </a:xfrm>
                <a:grpFill/>
              </p:grpSpPr>
              <p:sp>
                <p:nvSpPr>
                  <p:cNvPr id="989" name="Rectangle 98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0" name="Rectangle 98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1" name="Rectangle 99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2" name="Rectangle 99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 name="Rectangle 99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4" name="Rectangle 99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5" name="Rectangle 99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6" name="Rectangle 99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7" name="Rectangle 99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8" name="Rectangle 99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9" name="Rectangle 99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0" name="Rectangle 99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1" name="Rectangle 100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2" name="Rectangle 100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 name="Rectangle 100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Rectangle 100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5" name="Rectangle 100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6" name="Rectangle 100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7" name="Rectangle 100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8" name="Rectangle 100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9" name="Rectangle 100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0" name="Rectangle 100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1" name="Rectangle 101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2" name="Rectangle 101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4" name="Group 913"/>
                <p:cNvGrpSpPr/>
                <p:nvPr/>
              </p:nvGrpSpPr>
              <p:grpSpPr>
                <a:xfrm>
                  <a:off x="990600" y="2880360"/>
                  <a:ext cx="3581400" cy="152400"/>
                  <a:chOff x="926592" y="4953000"/>
                  <a:chExt cx="3645408" cy="304800"/>
                </a:xfrm>
                <a:grpFill/>
              </p:grpSpPr>
              <p:sp>
                <p:nvSpPr>
                  <p:cNvPr id="965" name="Rectangle 964"/>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6" name="Rectangle 965"/>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7" name="Rectangle 966"/>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8" name="Rectangle 967"/>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9" name="Rectangle 968"/>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0" name="Rectangle 969"/>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1" name="Rectangle 970"/>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 name="Rectangle 971"/>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Rectangle 972"/>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4" name="Rectangle 973"/>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Rectangle 974"/>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6" name="Rectangle 975"/>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7" name="Rectangle 976"/>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8" name="Rectangle 977"/>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9" name="Rectangle 978"/>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0" name="Rectangle 979"/>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1" name="Rectangle 980"/>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Rectangle 981"/>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 name="Rectangle 982"/>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Rectangle 983"/>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Rectangle 984"/>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6" name="Rectangle 985"/>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7" name="Rectangle 986"/>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8" name="Rectangle 987"/>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5" name="Group 914"/>
                <p:cNvGrpSpPr/>
                <p:nvPr/>
              </p:nvGrpSpPr>
              <p:grpSpPr>
                <a:xfrm>
                  <a:off x="990600" y="2743200"/>
                  <a:ext cx="3581400" cy="152400"/>
                  <a:chOff x="926592" y="4953000"/>
                  <a:chExt cx="3645408" cy="304800"/>
                </a:xfrm>
                <a:grpFill/>
              </p:grpSpPr>
              <p:sp>
                <p:nvSpPr>
                  <p:cNvPr id="941" name="Rectangle 940"/>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2" name="Rectangle 941"/>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3" name="Rectangle 942"/>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4" name="Rectangle 943"/>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5" name="Rectangle 944"/>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6" name="Rectangle 945"/>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7" name="Rectangle 946"/>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8" name="Rectangle 947"/>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9" name="Rectangle 948"/>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0" name="Rectangle 949"/>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1" name="Rectangle 950"/>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 name="Rectangle 951"/>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3" name="Rectangle 952"/>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4" name="Rectangle 953"/>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5" name="Rectangle 954"/>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6" name="Rectangle 955"/>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7" name="Rectangle 956"/>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8" name="Rectangle 957"/>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9" name="Rectangle 958"/>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0" name="Rectangle 959"/>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1" name="Rectangle 960"/>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 name="Rectangle 961"/>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3" name="Rectangle 962"/>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4" name="Rectangle 963"/>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6" name="Group 915"/>
                <p:cNvGrpSpPr/>
                <p:nvPr/>
              </p:nvGrpSpPr>
              <p:grpSpPr>
                <a:xfrm>
                  <a:off x="990600" y="2590800"/>
                  <a:ext cx="3581400" cy="152400"/>
                  <a:chOff x="926592" y="4953000"/>
                  <a:chExt cx="3645408" cy="304800"/>
                </a:xfrm>
                <a:grpFill/>
              </p:grpSpPr>
              <p:sp>
                <p:nvSpPr>
                  <p:cNvPr id="917" name="Rectangle 91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8" name="Rectangle 91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9" name="Rectangle 91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Rectangle 91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 name="Rectangle 92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 name="Rectangle 92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 name="Rectangle 92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 name="Rectangle 92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5" name="Rectangle 92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6" name="Rectangle 92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7" name="Rectangle 92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8" name="Rectangle 92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9" name="Rectangle 92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0" name="Rectangle 92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 name="Rectangle 93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2" name="Rectangle 93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3" name="Rectangle 93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 name="Rectangle 93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5" name="Rectangle 93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6" name="Rectangle 93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7" name="Rectangle 93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8" name="Rectangle 93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9" name="Rectangle 93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0" name="Rectangle 93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1334" name="Group 1333"/>
          <p:cNvGrpSpPr/>
          <p:nvPr/>
        </p:nvGrpSpPr>
        <p:grpSpPr>
          <a:xfrm>
            <a:off x="5624513" y="1539939"/>
            <a:ext cx="1371600" cy="2060448"/>
            <a:chOff x="914400" y="1597152"/>
            <a:chExt cx="1371600" cy="2060448"/>
          </a:xfrm>
        </p:grpSpPr>
        <p:grpSp>
          <p:nvGrpSpPr>
            <p:cNvPr id="1335" name="Group 1334"/>
            <p:cNvGrpSpPr/>
            <p:nvPr/>
          </p:nvGrpSpPr>
          <p:grpSpPr>
            <a:xfrm>
              <a:off x="914400" y="1597152"/>
              <a:ext cx="1371600" cy="841248"/>
              <a:chOff x="304800" y="1597152"/>
              <a:chExt cx="3352800" cy="1831848"/>
            </a:xfrm>
          </p:grpSpPr>
          <p:sp>
            <p:nvSpPr>
              <p:cNvPr id="1375" name="Rectangle 1374"/>
              <p:cNvSpPr/>
              <p:nvPr/>
            </p:nvSpPr>
            <p:spPr>
              <a:xfrm>
                <a:off x="304800" y="1597152"/>
                <a:ext cx="3352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6" name="Rectangle 1375"/>
              <p:cNvSpPr/>
              <p:nvPr/>
            </p:nvSpPr>
            <p:spPr>
              <a:xfrm rot="16200000">
                <a:off x="2628646" y="2400046"/>
                <a:ext cx="1828800" cy="2291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7" name="Group 1376"/>
              <p:cNvGrpSpPr/>
              <p:nvPr/>
            </p:nvGrpSpPr>
            <p:grpSpPr>
              <a:xfrm>
                <a:off x="304800" y="1865376"/>
                <a:ext cx="2281767" cy="1292352"/>
                <a:chOff x="914400" y="2514600"/>
                <a:chExt cx="3733800" cy="2584704"/>
              </a:xfrm>
            </p:grpSpPr>
            <p:sp>
              <p:nvSpPr>
                <p:cNvPr id="1380" name="Rectangle 1379"/>
                <p:cNvSpPr/>
                <p:nvPr/>
              </p:nvSpPr>
              <p:spPr>
                <a:xfrm>
                  <a:off x="914400" y="2514600"/>
                  <a:ext cx="3733800" cy="258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1" name="Group 1380"/>
                <p:cNvGrpSpPr/>
                <p:nvPr/>
              </p:nvGrpSpPr>
              <p:grpSpPr>
                <a:xfrm>
                  <a:off x="990600" y="4876800"/>
                  <a:ext cx="3581400" cy="152400"/>
                  <a:chOff x="926592" y="4953000"/>
                  <a:chExt cx="3645408" cy="304800"/>
                </a:xfrm>
              </p:grpSpPr>
              <p:sp>
                <p:nvSpPr>
                  <p:cNvPr id="1757" name="Rectangle 175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8" name="Rectangle 175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9" name="Rectangle 175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0" name="Rectangle 175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1" name="Rectangle 176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2" name="Rectangle 176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3" name="Rectangle 176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4" name="Rectangle 176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5" name="Rectangle 176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6" name="Rectangle 176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7" name="Rectangle 176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8" name="Rectangle 176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9" name="Rectangle 176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0" name="Rectangle 176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1" name="Rectangle 177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2" name="Rectangle 177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3" name="Rectangle 177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4" name="Rectangle 177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5" name="Rectangle 177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6" name="Rectangle 177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7" name="Rectangle 177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8" name="Rectangle 177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9" name="Rectangle 177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0" name="Rectangle 177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2" name="Group 1381"/>
                <p:cNvGrpSpPr/>
                <p:nvPr/>
              </p:nvGrpSpPr>
              <p:grpSpPr>
                <a:xfrm>
                  <a:off x="990600" y="4709160"/>
                  <a:ext cx="3581400" cy="152400"/>
                  <a:chOff x="926592" y="4953000"/>
                  <a:chExt cx="3645408" cy="304800"/>
                </a:xfrm>
              </p:grpSpPr>
              <p:sp>
                <p:nvSpPr>
                  <p:cNvPr id="1733" name="Rectangle 173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4" name="Rectangle 173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5" name="Rectangle 173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6" name="Rectangle 173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7" name="Rectangle 173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8" name="Rectangle 173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9" name="Rectangle 173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 name="Rectangle 173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 name="Rectangle 174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2" name="Rectangle 174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3" name="Rectangle 174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4" name="Rectangle 174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5" name="Rectangle 174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6" name="Rectangle 174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7" name="Rectangle 174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8" name="Rectangle 174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9" name="Rectangle 174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0" name="Rectangle 174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1" name="Rectangle 175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2" name="Rectangle 175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3" name="Rectangle 175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4" name="Rectangle 175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5" name="Rectangle 175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6" name="Rectangle 175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3" name="Group 1382"/>
                <p:cNvGrpSpPr/>
                <p:nvPr/>
              </p:nvGrpSpPr>
              <p:grpSpPr>
                <a:xfrm>
                  <a:off x="990600" y="4572000"/>
                  <a:ext cx="3581400" cy="152400"/>
                  <a:chOff x="926592" y="4953000"/>
                  <a:chExt cx="3645408" cy="304800"/>
                </a:xfrm>
              </p:grpSpPr>
              <p:sp>
                <p:nvSpPr>
                  <p:cNvPr id="1709" name="Rectangle 170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0" name="Rectangle 170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1" name="Rectangle 171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2" name="Rectangle 171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3" name="Rectangle 171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4" name="Rectangle 171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5" name="Rectangle 171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6" name="Rectangle 171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7" name="Rectangle 171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8" name="Rectangle 171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9" name="Rectangle 171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 name="Rectangle 171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1" name="Rectangle 172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2" name="Rectangle 172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3" name="Rectangle 172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4" name="Rectangle 172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5" name="Rectangle 172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6" name="Rectangle 172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7" name="Rectangle 172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8" name="Rectangle 172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9" name="Rectangle 172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0" name="Rectangle 172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1" name="Rectangle 173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2" name="Rectangle 173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4" name="Group 1383"/>
                <p:cNvGrpSpPr/>
                <p:nvPr/>
              </p:nvGrpSpPr>
              <p:grpSpPr>
                <a:xfrm>
                  <a:off x="990600" y="4419600"/>
                  <a:ext cx="3581400" cy="152400"/>
                  <a:chOff x="926592" y="4953000"/>
                  <a:chExt cx="3645408" cy="304800"/>
                </a:xfrm>
              </p:grpSpPr>
              <p:sp>
                <p:nvSpPr>
                  <p:cNvPr id="1685" name="Rectangle 1684"/>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6" name="Rectangle 1685"/>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7" name="Rectangle 1686"/>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8" name="Rectangle 1687"/>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9" name="Rectangle 1688"/>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0" name="Rectangle 1689"/>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1" name="Rectangle 1690"/>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2" name="Rectangle 1691"/>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3" name="Rectangle 1692"/>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4" name="Rectangle 1693"/>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5" name="Rectangle 1694"/>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6" name="Rectangle 1695"/>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7" name="Rectangle 1696"/>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8" name="Rectangle 1697"/>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9" name="Rectangle 1698"/>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0" name="Rectangle 1699"/>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1" name="Rectangle 1700"/>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2" name="Rectangle 1701"/>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3" name="Rectangle 1702"/>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4" name="Rectangle 1703"/>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5" name="Rectangle 1704"/>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6" name="Rectangle 1705"/>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7" name="Rectangle 1706"/>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8" name="Rectangle 1707"/>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5" name="Group 1384"/>
                <p:cNvGrpSpPr/>
                <p:nvPr/>
              </p:nvGrpSpPr>
              <p:grpSpPr>
                <a:xfrm>
                  <a:off x="990600" y="4267200"/>
                  <a:ext cx="3581400" cy="152400"/>
                  <a:chOff x="926592" y="4953000"/>
                  <a:chExt cx="3645408" cy="304800"/>
                </a:xfrm>
              </p:grpSpPr>
              <p:sp>
                <p:nvSpPr>
                  <p:cNvPr id="1661" name="Rectangle 166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2" name="Rectangle 166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3" name="Rectangle 166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4" name="Rectangle 166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5" name="Rectangle 166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6" name="Rectangle 166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7" name="Rectangle 166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8" name="Rectangle 166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9" name="Rectangle 166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0" name="Rectangle 166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1" name="Rectangle 167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2" name="Rectangle 167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3" name="Rectangle 167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4" name="Rectangle 167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5" name="Rectangle 167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6" name="Rectangle 167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7" name="Rectangle 167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8" name="Rectangle 167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9" name="Rectangle 167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0" name="Rectangle 167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1" name="Rectangle 168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2" name="Rectangle 168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3" name="Rectangle 168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4" name="Rectangle 168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6" name="Group 1385"/>
                <p:cNvGrpSpPr/>
                <p:nvPr/>
              </p:nvGrpSpPr>
              <p:grpSpPr>
                <a:xfrm>
                  <a:off x="990600" y="4099560"/>
                  <a:ext cx="3581400" cy="152400"/>
                  <a:chOff x="926592" y="4953000"/>
                  <a:chExt cx="3645408" cy="304800"/>
                </a:xfrm>
              </p:grpSpPr>
              <p:sp>
                <p:nvSpPr>
                  <p:cNvPr id="1637" name="Rectangle 163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 name="Rectangle 163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 name="Rectangle 163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 name="Rectangle 163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1" name="Rectangle 164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2" name="Rectangle 164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3" name="Rectangle 164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4" name="Rectangle 164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5" name="Rectangle 164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6" name="Rectangle 164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Rectangle 164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8" name="Rectangle 164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9" name="Rectangle 164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0" name="Rectangle 164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1" name="Rectangle 165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2" name="Rectangle 165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3" name="Rectangle 165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4" name="Rectangle 165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5" name="Rectangle 165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6" name="Rectangle 165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7" name="Rectangle 165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8" name="Rectangle 165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9" name="Rectangle 165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0" name="Rectangle 165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7" name="Group 1386"/>
                <p:cNvGrpSpPr/>
                <p:nvPr/>
              </p:nvGrpSpPr>
              <p:grpSpPr>
                <a:xfrm>
                  <a:off x="990600" y="3962400"/>
                  <a:ext cx="3581400" cy="152400"/>
                  <a:chOff x="926592" y="4953000"/>
                  <a:chExt cx="3645408" cy="304800"/>
                </a:xfrm>
              </p:grpSpPr>
              <p:sp>
                <p:nvSpPr>
                  <p:cNvPr id="1613" name="Rectangle 161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4" name="Rectangle 161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5" name="Rectangle 161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6" name="Rectangle 161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7" name="Rectangle 161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8" name="Rectangle 161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9" name="Rectangle 161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0" name="Rectangle 161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1" name="Rectangle 162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2" name="Rectangle 162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3" name="Rectangle 162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4" name="Rectangle 162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5" name="Rectangle 162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6" name="Rectangle 162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7" name="Rectangle 162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8" name="Rectangle 162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9" name="Rectangle 162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0" name="Rectangle 162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1" name="Rectangle 163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2" name="Rectangle 163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3" name="Rectangle 163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4" name="Rectangle 163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5" name="Rectangle 163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6" name="Rectangle 163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8" name="Group 1387"/>
                <p:cNvGrpSpPr/>
                <p:nvPr/>
              </p:nvGrpSpPr>
              <p:grpSpPr>
                <a:xfrm>
                  <a:off x="990600" y="3810000"/>
                  <a:ext cx="3581400" cy="152400"/>
                  <a:chOff x="926592" y="4953000"/>
                  <a:chExt cx="3645408" cy="304800"/>
                </a:xfrm>
              </p:grpSpPr>
              <p:sp>
                <p:nvSpPr>
                  <p:cNvPr id="1589" name="Rectangle 158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0" name="Rectangle 158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1" name="Rectangle 159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2" name="Rectangle 159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3" name="Rectangle 159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4" name="Rectangle 159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5" name="Rectangle 159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6" name="Rectangle 159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7" name="Rectangle 159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8" name="Rectangle 159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9" name="Rectangle 159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0" name="Rectangle 159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1" name="Rectangle 160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2" name="Rectangle 160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3" name="Rectangle 160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4" name="Rectangle 160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5" name="Rectangle 160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6" name="Rectangle 160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7" name="Rectangle 160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8" name="Rectangle 160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9" name="Rectangle 160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0" name="Rectangle 160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1" name="Rectangle 161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2" name="Rectangle 161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9" name="Group 1388"/>
                <p:cNvGrpSpPr/>
                <p:nvPr/>
              </p:nvGrpSpPr>
              <p:grpSpPr>
                <a:xfrm>
                  <a:off x="990600" y="3657600"/>
                  <a:ext cx="3581400" cy="152400"/>
                  <a:chOff x="926592" y="4953000"/>
                  <a:chExt cx="3645408" cy="304800"/>
                </a:xfrm>
              </p:grpSpPr>
              <p:sp>
                <p:nvSpPr>
                  <p:cNvPr id="1565" name="Rectangle 1564"/>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6" name="Rectangle 1565"/>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7" name="Rectangle 1566"/>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8" name="Rectangle 1567"/>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9" name="Rectangle 1568"/>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0" name="Rectangle 1569"/>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1" name="Rectangle 1570"/>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2" name="Rectangle 1571"/>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3" name="Rectangle 1572"/>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4" name="Rectangle 1573"/>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5" name="Rectangle 1574"/>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6" name="Rectangle 1575"/>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7" name="Rectangle 1576"/>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8" name="Rectangle 1577"/>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9" name="Rectangle 1578"/>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0" name="Rectangle 1579"/>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1" name="Rectangle 1580"/>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2" name="Rectangle 1581"/>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3" name="Rectangle 1582"/>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4" name="Rectangle 1583"/>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5" name="Rectangle 1584"/>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6" name="Rectangle 1585"/>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7" name="Rectangle 1586"/>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8" name="Rectangle 1587"/>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0" name="Group 1389"/>
                <p:cNvGrpSpPr/>
                <p:nvPr/>
              </p:nvGrpSpPr>
              <p:grpSpPr>
                <a:xfrm>
                  <a:off x="990600" y="3489960"/>
                  <a:ext cx="3581400" cy="152400"/>
                  <a:chOff x="926592" y="4953000"/>
                  <a:chExt cx="3645408" cy="304800"/>
                </a:xfrm>
              </p:grpSpPr>
              <p:sp>
                <p:nvSpPr>
                  <p:cNvPr id="1541" name="Rectangle 154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2" name="Rectangle 154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3" name="Rectangle 154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4" name="Rectangle 154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5" name="Rectangle 154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6" name="Rectangle 154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7" name="Rectangle 154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8" name="Rectangle 154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9" name="Rectangle 154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0" name="Rectangle 154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Rectangle 155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2" name="Rectangle 155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3" name="Rectangle 155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4" name="Rectangle 155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5" name="Rectangle 155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6" name="Rectangle 155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7" name="Rectangle 155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8" name="Rectangle 155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9" name="Rectangle 155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0" name="Rectangle 155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1" name="Rectangle 156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2" name="Rectangle 156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3" name="Rectangle 156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4" name="Rectangle 156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1" name="Group 1390"/>
                <p:cNvGrpSpPr/>
                <p:nvPr/>
              </p:nvGrpSpPr>
              <p:grpSpPr>
                <a:xfrm>
                  <a:off x="990600" y="3352800"/>
                  <a:ext cx="3581400" cy="152400"/>
                  <a:chOff x="926592" y="4953000"/>
                  <a:chExt cx="3645408" cy="304800"/>
                </a:xfrm>
              </p:grpSpPr>
              <p:sp>
                <p:nvSpPr>
                  <p:cNvPr id="1517" name="Rectangle 151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8" name="Rectangle 151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9" name="Rectangle 151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0" name="Rectangle 151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1" name="Rectangle 152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2" name="Rectangle 152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3" name="Rectangle 152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4" name="Rectangle 152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5" name="Rectangle 152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6" name="Rectangle 152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7" name="Rectangle 152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8" name="Rectangle 152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9" name="Rectangle 152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0" name="Rectangle 152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1" name="Rectangle 153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2" name="Rectangle 153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3" name="Rectangle 153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4" name="Rectangle 153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5" name="Rectangle 153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 name="Rectangle 153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 name="Rectangle 153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 name="Rectangle 153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9" name="Rectangle 153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0" name="Rectangle 153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2" name="Group 1391"/>
                <p:cNvGrpSpPr/>
                <p:nvPr/>
              </p:nvGrpSpPr>
              <p:grpSpPr>
                <a:xfrm>
                  <a:off x="990600" y="3200400"/>
                  <a:ext cx="3581400" cy="152400"/>
                  <a:chOff x="926592" y="4953000"/>
                  <a:chExt cx="3645408" cy="304800"/>
                </a:xfrm>
              </p:grpSpPr>
              <p:sp>
                <p:nvSpPr>
                  <p:cNvPr id="1493" name="Rectangle 149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4" name="Rectangle 149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5" name="Rectangle 149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6" name="Rectangle 149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7" name="Rectangle 149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8" name="Rectangle 149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9" name="Rectangle 149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0" name="Rectangle 149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1" name="Rectangle 150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2" name="Rectangle 150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3" name="Rectangle 150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4" name="Rectangle 150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5" name="Rectangle 150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6" name="Rectangle 150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7" name="Rectangle 150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8" name="Rectangle 150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9" name="Rectangle 150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0" name="Rectangle 150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1" name="Rectangle 151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2" name="Rectangle 151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3" name="Rectangle 151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4" name="Rectangle 151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5" name="Rectangle 151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6" name="Rectangle 151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3" name="Group 1392"/>
                <p:cNvGrpSpPr/>
                <p:nvPr/>
              </p:nvGrpSpPr>
              <p:grpSpPr>
                <a:xfrm>
                  <a:off x="990600" y="3048000"/>
                  <a:ext cx="3581400" cy="152400"/>
                  <a:chOff x="926592" y="4953000"/>
                  <a:chExt cx="3645408" cy="304800"/>
                </a:xfrm>
              </p:grpSpPr>
              <p:sp>
                <p:nvSpPr>
                  <p:cNvPr id="1469" name="Rectangle 146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0" name="Rectangle 146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1" name="Rectangle 147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2" name="Rectangle 147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3" name="Rectangle 147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4" name="Rectangle 147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5" name="Rectangle 147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6" name="Rectangle 147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7" name="Rectangle 147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8" name="Rectangle 147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9" name="Rectangle 147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0" name="Rectangle 147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1" name="Rectangle 148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2" name="Rectangle 148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3" name="Rectangle 148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4" name="Rectangle 148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5" name="Rectangle 148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6" name="Rectangle 148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7" name="Rectangle 148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8" name="Rectangle 148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9" name="Rectangle 148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0" name="Rectangle 148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1" name="Rectangle 149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2" name="Rectangle 149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4" name="Group 1393"/>
                <p:cNvGrpSpPr/>
                <p:nvPr/>
              </p:nvGrpSpPr>
              <p:grpSpPr>
                <a:xfrm>
                  <a:off x="990600" y="2880360"/>
                  <a:ext cx="3581400" cy="152400"/>
                  <a:chOff x="926592" y="4953000"/>
                  <a:chExt cx="3645408" cy="304800"/>
                </a:xfrm>
              </p:grpSpPr>
              <p:sp>
                <p:nvSpPr>
                  <p:cNvPr id="1445" name="Rectangle 1444"/>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6" name="Rectangle 1445"/>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7" name="Rectangle 1446"/>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8" name="Rectangle 1447"/>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9" name="Rectangle 1448"/>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0" name="Rectangle 1449"/>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1" name="Rectangle 1450"/>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2" name="Rectangle 1451"/>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3" name="Rectangle 1452"/>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4" name="Rectangle 1453"/>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5" name="Rectangle 1454"/>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6" name="Rectangle 1455"/>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7" name="Rectangle 1456"/>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8" name="Rectangle 1457"/>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9" name="Rectangle 1458"/>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0" name="Rectangle 1459"/>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1" name="Rectangle 1460"/>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2" name="Rectangle 1461"/>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3" name="Rectangle 1462"/>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4" name="Rectangle 1463"/>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5" name="Rectangle 1464"/>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6" name="Rectangle 1465"/>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7" name="Rectangle 1466"/>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8" name="Rectangle 1467"/>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5" name="Group 1394"/>
                <p:cNvGrpSpPr/>
                <p:nvPr/>
              </p:nvGrpSpPr>
              <p:grpSpPr>
                <a:xfrm>
                  <a:off x="990600" y="2743200"/>
                  <a:ext cx="3581400" cy="152400"/>
                  <a:chOff x="926592" y="4953000"/>
                  <a:chExt cx="3645408" cy="304800"/>
                </a:xfrm>
              </p:grpSpPr>
              <p:sp>
                <p:nvSpPr>
                  <p:cNvPr id="1421" name="Rectangle 142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2" name="Rectangle 142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3" name="Rectangle 142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4" name="Rectangle 142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5" name="Rectangle 142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6" name="Rectangle 142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7" name="Rectangle 142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8" name="Rectangle 142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9" name="Rectangle 142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0" name="Rectangle 142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1" name="Rectangle 143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2" name="Rectangle 143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 name="Rectangle 143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 name="Rectangle 143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 name="Rectangle 143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6" name="Rectangle 143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7" name="Rectangle 143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8" name="Rectangle 143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9" name="Rectangle 143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0" name="Rectangle 143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1" name="Rectangle 144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2" name="Rectangle 144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3" name="Rectangle 144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4" name="Rectangle 144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6" name="Group 1395"/>
                <p:cNvGrpSpPr/>
                <p:nvPr/>
              </p:nvGrpSpPr>
              <p:grpSpPr>
                <a:xfrm>
                  <a:off x="990600" y="2590800"/>
                  <a:ext cx="3581400" cy="152400"/>
                  <a:chOff x="926592" y="4953000"/>
                  <a:chExt cx="3645408" cy="304800"/>
                </a:xfrm>
              </p:grpSpPr>
              <p:sp>
                <p:nvSpPr>
                  <p:cNvPr id="1397" name="Rectangle 139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8" name="Rectangle 139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9" name="Rectangle 139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0" name="Rectangle 139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1" name="Rectangle 140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2" name="Rectangle 140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3" name="Rectangle 140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4" name="Rectangle 140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5" name="Rectangle 140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6" name="Rectangle 140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7" name="Rectangle 140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8" name="Rectangle 140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9" name="Rectangle 140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0" name="Rectangle 140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1" name="Rectangle 141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2" name="Rectangle 141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 name="Rectangle 141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4" name="Rectangle 141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5" name="Rectangle 141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6" name="Rectangle 141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7" name="Rectangle 141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8" name="Rectangle 141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9" name="Rectangle 141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0" name="Rectangle 141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78" name="Oval 1377"/>
              <p:cNvSpPr/>
              <p:nvPr/>
            </p:nvSpPr>
            <p:spPr>
              <a:xfrm>
                <a:off x="770467" y="2397252"/>
                <a:ext cx="2794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t>
                </a:r>
                <a:r>
                  <a:rPr lang="en-US" sz="1050" dirty="0" smtClean="0"/>
                  <a:t>1</a:t>
                </a:r>
                <a:endParaRPr lang="en-US" sz="1050" dirty="0"/>
              </a:p>
            </p:txBody>
          </p:sp>
          <p:sp>
            <p:nvSpPr>
              <p:cNvPr id="1379" name="Oval 1378"/>
              <p:cNvSpPr/>
              <p:nvPr/>
            </p:nvSpPr>
            <p:spPr>
              <a:xfrm>
                <a:off x="1841500" y="2397252"/>
                <a:ext cx="2794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r>
                  <a:rPr lang="en-US" sz="1050" dirty="0"/>
                  <a:t>2</a:t>
                </a:r>
              </a:p>
            </p:txBody>
          </p:sp>
        </p:grpSp>
        <p:grpSp>
          <p:nvGrpSpPr>
            <p:cNvPr id="1336" name="Group 1335"/>
            <p:cNvGrpSpPr/>
            <p:nvPr/>
          </p:nvGrpSpPr>
          <p:grpSpPr>
            <a:xfrm>
              <a:off x="922020" y="2743200"/>
              <a:ext cx="1363980" cy="914400"/>
              <a:chOff x="914400" y="1600200"/>
              <a:chExt cx="5486400" cy="3663696"/>
            </a:xfrm>
          </p:grpSpPr>
          <p:sp>
            <p:nvSpPr>
              <p:cNvPr id="1337" name="Rectangle 1336"/>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8" name="Rectangle 1337"/>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9" name="Rectangle 1338"/>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0" name="Group 1339"/>
              <p:cNvGrpSpPr/>
              <p:nvPr/>
            </p:nvGrpSpPr>
            <p:grpSpPr>
              <a:xfrm rot="16200000">
                <a:off x="1562100" y="1447800"/>
                <a:ext cx="685800" cy="990600"/>
                <a:chOff x="4114800" y="2019300"/>
                <a:chExt cx="685800" cy="990600"/>
              </a:xfrm>
            </p:grpSpPr>
            <p:sp>
              <p:nvSpPr>
                <p:cNvPr id="1373" name="Rectangle 1372"/>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4" name="Trapezoid 1373"/>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1341" name="Group 1340"/>
              <p:cNvGrpSpPr/>
              <p:nvPr/>
            </p:nvGrpSpPr>
            <p:grpSpPr>
              <a:xfrm rot="16200000">
                <a:off x="3314700" y="14478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1371" name="Rectangle 1370"/>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2" name="Trapezoid 1371"/>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1342" name="Group 1341"/>
              <p:cNvGrpSpPr/>
              <p:nvPr/>
            </p:nvGrpSpPr>
            <p:grpSpPr>
              <a:xfrm>
                <a:off x="990600" y="4876800"/>
                <a:ext cx="3581400" cy="304800"/>
                <a:chOff x="926592" y="4953000"/>
                <a:chExt cx="3645408" cy="304800"/>
              </a:xfrm>
            </p:grpSpPr>
            <p:sp>
              <p:nvSpPr>
                <p:cNvPr id="1347" name="Rectangle 134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8" name="Rectangle 134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9" name="Rectangle 134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0" name="Rectangle 134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1" name="Rectangle 135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2" name="Rectangle 135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3" name="Rectangle 135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4" name="Rectangle 135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5" name="Rectangle 135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6" name="Rectangle 135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7" name="Rectangle 135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8" name="Rectangle 135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9" name="Rectangle 135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0" name="Rectangle 135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1" name="Rectangle 136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2" name="Rectangle 136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3" name="Rectangle 136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4" name="Rectangle 136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5" name="Rectangle 136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6" name="Rectangle 136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7" name="Rectangle 136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8" name="Rectangle 136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9" name="Rectangle 136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0" name="Rectangle 136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43" name="Straight Connector 1342"/>
              <p:cNvCxnSpPr>
                <a:endCxn id="1359" idx="2"/>
              </p:cNvCxnSpPr>
              <p:nvPr/>
            </p:nvCxnSpPr>
            <p:spPr>
              <a:xfrm>
                <a:off x="2133600" y="2286000"/>
                <a:ext cx="57583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a:endCxn id="1370" idx="2"/>
              </p:cNvCxnSpPr>
              <p:nvPr/>
            </p:nvCxnSpPr>
            <p:spPr>
              <a:xfrm flipH="1">
                <a:off x="1068457" y="2286000"/>
                <a:ext cx="60794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a:off x="3884543" y="2286000"/>
                <a:ext cx="57583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flipH="1">
                <a:off x="2819400" y="2286000"/>
                <a:ext cx="60794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781" name="Group 1780"/>
          <p:cNvGrpSpPr/>
          <p:nvPr/>
        </p:nvGrpSpPr>
        <p:grpSpPr>
          <a:xfrm>
            <a:off x="7315200" y="1509078"/>
            <a:ext cx="1379220" cy="2057400"/>
            <a:chOff x="906780" y="1600200"/>
            <a:chExt cx="1379220" cy="2057400"/>
          </a:xfrm>
        </p:grpSpPr>
        <p:grpSp>
          <p:nvGrpSpPr>
            <p:cNvPr id="1782" name="Group 1781"/>
            <p:cNvGrpSpPr/>
            <p:nvPr/>
          </p:nvGrpSpPr>
          <p:grpSpPr>
            <a:xfrm>
              <a:off x="914400" y="1600200"/>
              <a:ext cx="1371600" cy="914400"/>
              <a:chOff x="914400" y="1600200"/>
              <a:chExt cx="5486400" cy="3663696"/>
            </a:xfrm>
          </p:grpSpPr>
          <p:sp>
            <p:nvSpPr>
              <p:cNvPr id="1832" name="Rectangle 1831"/>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3" name="Rectangle 1832"/>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34" name="Group 1833"/>
              <p:cNvGrpSpPr/>
              <p:nvPr/>
            </p:nvGrpSpPr>
            <p:grpSpPr>
              <a:xfrm>
                <a:off x="914400" y="2136648"/>
                <a:ext cx="3733800" cy="2584704"/>
                <a:chOff x="914400" y="2514600"/>
                <a:chExt cx="3733800" cy="2584704"/>
              </a:xfrm>
            </p:grpSpPr>
            <p:sp>
              <p:nvSpPr>
                <p:cNvPr id="1855" name="Rectangle 1854"/>
                <p:cNvSpPr/>
                <p:nvPr/>
              </p:nvSpPr>
              <p:spPr>
                <a:xfrm>
                  <a:off x="914400" y="2514600"/>
                  <a:ext cx="3733800" cy="258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56" name="Group 1855"/>
                <p:cNvGrpSpPr/>
                <p:nvPr/>
              </p:nvGrpSpPr>
              <p:grpSpPr>
                <a:xfrm>
                  <a:off x="990600" y="4876800"/>
                  <a:ext cx="3581400" cy="152400"/>
                  <a:chOff x="926592" y="4953000"/>
                  <a:chExt cx="3645408" cy="304800"/>
                </a:xfrm>
              </p:grpSpPr>
              <p:sp>
                <p:nvSpPr>
                  <p:cNvPr id="2232" name="Rectangle 223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3" name="Rectangle 223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4" name="Rectangle 223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5" name="Rectangle 223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6" name="Rectangle 223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7" name="Rectangle 223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8" name="Rectangle 223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9" name="Rectangle 223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0" name="Rectangle 223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1" name="Rectangle 224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2" name="Rectangle 224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3" name="Rectangle 224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4" name="Rectangle 224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5" name="Rectangle 224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6" name="Rectangle 224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7" name="Rectangle 224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8" name="Rectangle 224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9" name="Rectangle 224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0" name="Rectangle 224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1" name="Rectangle 225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2" name="Rectangle 225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 name="Rectangle 225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 name="Rectangle 225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5" name="Rectangle 225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7" name="Group 1856"/>
                <p:cNvGrpSpPr/>
                <p:nvPr/>
              </p:nvGrpSpPr>
              <p:grpSpPr>
                <a:xfrm>
                  <a:off x="990600" y="4709160"/>
                  <a:ext cx="3581400" cy="152400"/>
                  <a:chOff x="926592" y="4953000"/>
                  <a:chExt cx="3645408" cy="304800"/>
                </a:xfrm>
              </p:grpSpPr>
              <p:sp>
                <p:nvSpPr>
                  <p:cNvPr id="2208" name="Rectangle 220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9" name="Rectangle 220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0" name="Rectangle 220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1" name="Rectangle 221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2" name="Rectangle 221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3" name="Rectangle 221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4" name="Rectangle 221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5" name="Rectangle 221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6" name="Rectangle 221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7" name="Rectangle 221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8" name="Rectangle 221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9" name="Rectangle 221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0" name="Rectangle 221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1" name="Rectangle 222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2" name="Rectangle 222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3" name="Rectangle 222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4" name="Rectangle 222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5" name="Rectangle 222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6" name="Rectangle 222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7" name="Rectangle 222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8" name="Rectangle 222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9" name="Rectangle 222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0" name="Rectangle 222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1" name="Rectangle 223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8" name="Group 1857"/>
                <p:cNvGrpSpPr/>
                <p:nvPr/>
              </p:nvGrpSpPr>
              <p:grpSpPr>
                <a:xfrm>
                  <a:off x="990600" y="4572000"/>
                  <a:ext cx="3581400" cy="152400"/>
                  <a:chOff x="926592" y="4953000"/>
                  <a:chExt cx="3645408" cy="304800"/>
                </a:xfrm>
              </p:grpSpPr>
              <p:sp>
                <p:nvSpPr>
                  <p:cNvPr id="2184" name="Rectangle 218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5" name="Rectangle 218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6" name="Rectangle 218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7" name="Rectangle 218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8" name="Rectangle 218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9" name="Rectangle 218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0" name="Rectangle 218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1" name="Rectangle 219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2" name="Rectangle 219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3" name="Rectangle 219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4" name="Rectangle 219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5" name="Rectangle 219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6" name="Rectangle 219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7" name="Rectangle 219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8" name="Rectangle 219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9" name="Rectangle 219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0" name="Rectangle 219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1" name="Rectangle 220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2" name="Rectangle 220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3" name="Rectangle 220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4" name="Rectangle 220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5" name="Rectangle 220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6" name="Rectangle 220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7" name="Rectangle 220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9" name="Group 1858"/>
                <p:cNvGrpSpPr/>
                <p:nvPr/>
              </p:nvGrpSpPr>
              <p:grpSpPr>
                <a:xfrm>
                  <a:off x="990600" y="4419600"/>
                  <a:ext cx="3581400" cy="152400"/>
                  <a:chOff x="926592" y="4953000"/>
                  <a:chExt cx="3645408" cy="304800"/>
                </a:xfrm>
              </p:grpSpPr>
              <p:sp>
                <p:nvSpPr>
                  <p:cNvPr id="2160" name="Rectangle 215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1" name="Rectangle 216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2" name="Rectangle 216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3" name="Rectangle 216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4" name="Rectangle 216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5" name="Rectangle 216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6" name="Rectangle 216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7" name="Rectangle 216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8" name="Rectangle 216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9" name="Rectangle 216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0" name="Rectangle 216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1" name="Rectangle 217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2" name="Rectangle 217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3" name="Rectangle 217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4" name="Rectangle 217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5" name="Rectangle 217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6" name="Rectangle 217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7" name="Rectangle 217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8" name="Rectangle 217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9" name="Rectangle 217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0" name="Rectangle 217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1" name="Rectangle 218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2" name="Rectangle 218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3" name="Rectangle 218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0" name="Group 1859"/>
                <p:cNvGrpSpPr/>
                <p:nvPr/>
              </p:nvGrpSpPr>
              <p:grpSpPr>
                <a:xfrm>
                  <a:off x="990600" y="4267200"/>
                  <a:ext cx="3581400" cy="152400"/>
                  <a:chOff x="926592" y="4953000"/>
                  <a:chExt cx="3645408" cy="304800"/>
                </a:xfrm>
              </p:grpSpPr>
              <p:sp>
                <p:nvSpPr>
                  <p:cNvPr id="2136" name="Rectangle 213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7" name="Rectangle 213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8" name="Rectangle 213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9" name="Rectangle 213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0" name="Rectangle 213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1" name="Rectangle 214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2" name="Rectangle 214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3" name="Rectangle 214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4" name="Rectangle 214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5" name="Rectangle 214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6" name="Rectangle 214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7" name="Rectangle 214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8" name="Rectangle 214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9" name="Rectangle 214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 name="Rectangle 214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 name="Rectangle 215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2" name="Rectangle 215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3" name="Rectangle 215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4" name="Rectangle 215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5" name="Rectangle 215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6" name="Rectangle 215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7" name="Rectangle 215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8" name="Rectangle 215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9" name="Rectangle 215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1" name="Group 1860"/>
                <p:cNvGrpSpPr/>
                <p:nvPr/>
              </p:nvGrpSpPr>
              <p:grpSpPr>
                <a:xfrm>
                  <a:off x="990600" y="4099560"/>
                  <a:ext cx="3581400" cy="152400"/>
                  <a:chOff x="926592" y="4953000"/>
                  <a:chExt cx="3645408" cy="304800"/>
                </a:xfrm>
              </p:grpSpPr>
              <p:sp>
                <p:nvSpPr>
                  <p:cNvPr id="2112" name="Rectangle 211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3" name="Rectangle 211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4" name="Rectangle 211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5" name="Rectangle 211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6" name="Rectangle 211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7" name="Rectangle 211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8" name="Rectangle 211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9" name="Rectangle 211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0" name="Rectangle 211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1" name="Rectangle 212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2" name="Rectangle 212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3" name="Rectangle 212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4" name="Rectangle 212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5" name="Rectangle 212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6" name="Rectangle 212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7" name="Rectangle 212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8" name="Rectangle 212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9" name="Rectangle 212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0" name="Rectangle 212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1" name="Rectangle 213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2" name="Rectangle 213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3" name="Rectangle 213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4" name="Rectangle 213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5" name="Rectangle 213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2" name="Group 1861"/>
                <p:cNvGrpSpPr/>
                <p:nvPr/>
              </p:nvGrpSpPr>
              <p:grpSpPr>
                <a:xfrm>
                  <a:off x="990600" y="3962400"/>
                  <a:ext cx="3581400" cy="152400"/>
                  <a:chOff x="926592" y="4953000"/>
                  <a:chExt cx="3645408" cy="304800"/>
                </a:xfrm>
              </p:grpSpPr>
              <p:sp>
                <p:nvSpPr>
                  <p:cNvPr id="2088" name="Rectangle 208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9" name="Rectangle 208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0" name="Rectangle 208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1" name="Rectangle 209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2" name="Rectangle 209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3" name="Rectangle 209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4" name="Rectangle 209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5" name="Rectangle 209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6" name="Rectangle 209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7" name="Rectangle 209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8" name="Rectangle 209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9" name="Rectangle 209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0" name="Rectangle 209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1" name="Rectangle 210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2" name="Rectangle 210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3" name="Rectangle 210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4" name="Rectangle 210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5" name="Rectangle 210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6" name="Rectangle 210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7" name="Rectangle 210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8" name="Rectangle 210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9" name="Rectangle 210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0" name="Rectangle 210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1" name="Rectangle 211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3" name="Group 1862"/>
                <p:cNvGrpSpPr/>
                <p:nvPr/>
              </p:nvGrpSpPr>
              <p:grpSpPr>
                <a:xfrm>
                  <a:off x="990600" y="3810000"/>
                  <a:ext cx="3581400" cy="152400"/>
                  <a:chOff x="926592" y="4953000"/>
                  <a:chExt cx="3645408" cy="304800"/>
                </a:xfrm>
              </p:grpSpPr>
              <p:sp>
                <p:nvSpPr>
                  <p:cNvPr id="2064" name="Rectangle 206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5" name="Rectangle 206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Rectangle 206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7" name="Rectangle 206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Rectangle 206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Rectangle 206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Rectangle 206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1" name="Rectangle 207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2" name="Rectangle 207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3" name="Rectangle 207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4" name="Rectangle 207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5" name="Rectangle 207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6" name="Rectangle 207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7" name="Rectangle 207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8" name="Rectangle 207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9" name="Rectangle 207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0" name="Rectangle 207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1" name="Rectangle 208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2" name="Rectangle 208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Rectangle 208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4" name="Rectangle 208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5" name="Rectangle 208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7" name="Rectangle 208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4" name="Group 1863"/>
                <p:cNvGrpSpPr/>
                <p:nvPr/>
              </p:nvGrpSpPr>
              <p:grpSpPr>
                <a:xfrm>
                  <a:off x="990600" y="3657600"/>
                  <a:ext cx="3581400" cy="152400"/>
                  <a:chOff x="926592" y="4953000"/>
                  <a:chExt cx="3645408" cy="304800"/>
                </a:xfrm>
              </p:grpSpPr>
              <p:sp>
                <p:nvSpPr>
                  <p:cNvPr id="2040" name="Rectangle 203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1" name="Rectangle 204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2" name="Rectangle 204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3" name="Rectangle 204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4" name="Rectangle 204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5" name="Rectangle 204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6" name="Rectangle 204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7" name="Rectangle 204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 name="Rectangle 204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 name="Rectangle 204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04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Rectangle 205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Rectangle 205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Rectangle 205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4" name="Rectangle 205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5" name="Rectangle 205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6" name="Rectangle 205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8" name="Rectangle 205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Rectangle 206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5" name="Group 1864"/>
                <p:cNvGrpSpPr/>
                <p:nvPr/>
              </p:nvGrpSpPr>
              <p:grpSpPr>
                <a:xfrm>
                  <a:off x="990600" y="3489960"/>
                  <a:ext cx="3581400" cy="152400"/>
                  <a:chOff x="926592" y="4953000"/>
                  <a:chExt cx="3645408" cy="304800"/>
                </a:xfrm>
              </p:grpSpPr>
              <p:sp>
                <p:nvSpPr>
                  <p:cNvPr id="2016" name="Rectangle 201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7" name="Rectangle 201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8" name="Rectangle 201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9" name="Rectangle 201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0" name="Rectangle 201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1" name="Rectangle 202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2" name="Rectangle 202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3" name="Rectangle 202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4" name="Rectangle 202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5" name="Rectangle 202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6" name="Rectangle 202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7" name="Rectangle 202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8" name="Rectangle 202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9" name="Rectangle 202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0" name="Rectangle 202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1" name="Rectangle 203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2" name="Rectangle 203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3" name="Rectangle 203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4" name="Rectangle 203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5" name="Rectangle 203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6" name="Rectangle 203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7" name="Rectangle 203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8" name="Rectangle 203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9" name="Rectangle 203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6" name="Group 1865"/>
                <p:cNvGrpSpPr/>
                <p:nvPr/>
              </p:nvGrpSpPr>
              <p:grpSpPr>
                <a:xfrm>
                  <a:off x="990600" y="3352800"/>
                  <a:ext cx="3581400" cy="152400"/>
                  <a:chOff x="926592" y="4953000"/>
                  <a:chExt cx="3645408" cy="304800"/>
                </a:xfrm>
              </p:grpSpPr>
              <p:sp>
                <p:nvSpPr>
                  <p:cNvPr id="1992" name="Rectangle 199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3" name="Rectangle 199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4" name="Rectangle 199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5" name="Rectangle 199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6" name="Rectangle 199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7" name="Rectangle 199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8" name="Rectangle 199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9" name="Rectangle 199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0" name="Rectangle 199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1" name="Rectangle 200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2" name="Rectangle 200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3" name="Rectangle 200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4" name="Rectangle 200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5" name="Rectangle 200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6" name="Rectangle 200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7" name="Rectangle 200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8" name="Rectangle 200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9" name="Rectangle 200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0" name="Rectangle 200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1" name="Rectangle 201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2" name="Rectangle 201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3" name="Rectangle 201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4" name="Rectangle 201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5" name="Rectangle 201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7" name="Group 1866"/>
                <p:cNvGrpSpPr/>
                <p:nvPr/>
              </p:nvGrpSpPr>
              <p:grpSpPr>
                <a:xfrm>
                  <a:off x="990600" y="3200400"/>
                  <a:ext cx="3581400" cy="152400"/>
                  <a:chOff x="926592" y="4953000"/>
                  <a:chExt cx="3645408" cy="304800"/>
                </a:xfrm>
              </p:grpSpPr>
              <p:sp>
                <p:nvSpPr>
                  <p:cNvPr id="1968" name="Rectangle 196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9" name="Rectangle 196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0" name="Rectangle 196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1" name="Rectangle 197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2" name="Rectangle 197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3" name="Rectangle 197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4" name="Rectangle 197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5" name="Rectangle 197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6" name="Rectangle 197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7" name="Rectangle 197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8" name="Rectangle 197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9" name="Rectangle 197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0" name="Rectangle 197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1" name="Rectangle 198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2" name="Rectangle 198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3" name="Rectangle 198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4" name="Rectangle 198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5" name="Rectangle 198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6" name="Rectangle 198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7" name="Rectangle 198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8" name="Rectangle 198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9" name="Rectangle 198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0" name="Rectangle 198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1" name="Rectangle 199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8" name="Group 1867"/>
                <p:cNvGrpSpPr/>
                <p:nvPr/>
              </p:nvGrpSpPr>
              <p:grpSpPr>
                <a:xfrm>
                  <a:off x="990600" y="3048000"/>
                  <a:ext cx="3581400" cy="152400"/>
                  <a:chOff x="926592" y="4953000"/>
                  <a:chExt cx="3645408" cy="304800"/>
                </a:xfrm>
              </p:grpSpPr>
              <p:sp>
                <p:nvSpPr>
                  <p:cNvPr id="1944" name="Rectangle 194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 name="Rectangle 194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 name="Rectangle 194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7" name="Rectangle 194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8" name="Rectangle 194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9" name="Rectangle 194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0" name="Rectangle 194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1" name="Rectangle 195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2" name="Rectangle 195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3" name="Rectangle 195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4" name="Rectangle 195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5" name="Rectangle 195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6" name="Rectangle 195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7" name="Rectangle 195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8" name="Rectangle 195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9" name="Rectangle 195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0" name="Rectangle 195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1" name="Rectangle 196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2" name="Rectangle 196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3" name="Rectangle 196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4" name="Rectangle 196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5" name="Rectangle 196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6" name="Rectangle 196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7" name="Rectangle 196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9" name="Group 1868"/>
                <p:cNvGrpSpPr/>
                <p:nvPr/>
              </p:nvGrpSpPr>
              <p:grpSpPr>
                <a:xfrm>
                  <a:off x="990600" y="2880360"/>
                  <a:ext cx="3581400" cy="152400"/>
                  <a:chOff x="926592" y="4953000"/>
                  <a:chExt cx="3645408" cy="304800"/>
                </a:xfrm>
              </p:grpSpPr>
              <p:sp>
                <p:nvSpPr>
                  <p:cNvPr id="1920" name="Rectangle 191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1" name="Rectangle 192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2" name="Rectangle 192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3" name="Rectangle 192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4" name="Rectangle 192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5" name="Rectangle 192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6" name="Rectangle 192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7" name="Rectangle 192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8" name="Rectangle 192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9" name="Rectangle 192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0" name="Rectangle 192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1" name="Rectangle 193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2" name="Rectangle 193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3" name="Rectangle 193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4" name="Rectangle 193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5" name="Rectangle 193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6" name="Rectangle 193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7" name="Rectangle 193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8" name="Rectangle 193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9" name="Rectangle 193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0" name="Rectangle 193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1" name="Rectangle 194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2" name="Rectangle 194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3" name="Rectangle 194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0" name="Group 1869"/>
                <p:cNvGrpSpPr/>
                <p:nvPr/>
              </p:nvGrpSpPr>
              <p:grpSpPr>
                <a:xfrm>
                  <a:off x="990600" y="2743200"/>
                  <a:ext cx="3581400" cy="152400"/>
                  <a:chOff x="926592" y="4953000"/>
                  <a:chExt cx="3645408" cy="304800"/>
                </a:xfrm>
              </p:grpSpPr>
              <p:sp>
                <p:nvSpPr>
                  <p:cNvPr id="1896" name="Rectangle 189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7" name="Rectangle 189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8" name="Rectangle 189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9" name="Rectangle 189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0" name="Rectangle 189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1" name="Rectangle 190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2" name="Rectangle 190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3" name="Rectangle 190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4" name="Rectangle 190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5" name="Rectangle 190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6" name="Rectangle 190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7" name="Rectangle 190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8" name="Rectangle 190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9" name="Rectangle 190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0" name="Rectangle 190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1" name="Rectangle 191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2" name="Rectangle 191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3" name="Rectangle 191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4" name="Rectangle 191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5" name="Rectangle 191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6" name="Rectangle 191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7" name="Rectangle 191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8" name="Rectangle 191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9" name="Rectangle 191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1" name="Group 1870"/>
                <p:cNvGrpSpPr/>
                <p:nvPr/>
              </p:nvGrpSpPr>
              <p:grpSpPr>
                <a:xfrm>
                  <a:off x="990600" y="2590800"/>
                  <a:ext cx="3581400" cy="152400"/>
                  <a:chOff x="926592" y="4953000"/>
                  <a:chExt cx="3645408" cy="304800"/>
                </a:xfrm>
              </p:grpSpPr>
              <p:sp>
                <p:nvSpPr>
                  <p:cNvPr id="1872" name="Rectangle 187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3" name="Rectangle 187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4" name="Rectangle 187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5" name="Rectangle 187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6" name="Rectangle 187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7" name="Rectangle 187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8" name="Rectangle 187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9" name="Rectangle 187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0" name="Rectangle 187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1" name="Rectangle 188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2" name="Rectangle 188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3" name="Rectangle 188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4" name="Rectangle 188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5" name="Rectangle 188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6" name="Rectangle 188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7" name="Rectangle 188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8" name="Rectangle 188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9" name="Rectangle 188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0" name="Rectangle 188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1" name="Rectangle 189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2" name="Rectangle 189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3" name="Rectangle 189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4" name="Rectangle 189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5" name="Rectangle 189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35" name="Group 1834"/>
              <p:cNvGrpSpPr/>
              <p:nvPr/>
            </p:nvGrpSpPr>
            <p:grpSpPr>
              <a:xfrm>
                <a:off x="1219200" y="2286000"/>
                <a:ext cx="457200" cy="2286000"/>
                <a:chOff x="1066800" y="2286000"/>
                <a:chExt cx="457200" cy="2286000"/>
              </a:xfrm>
            </p:grpSpPr>
            <p:sp>
              <p:nvSpPr>
                <p:cNvPr id="1851" name="Oval 1850"/>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52" name="Oval 1851"/>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53" name="Oval 1852"/>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54" name="Oval 1853"/>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nvGrpSpPr>
              <p:cNvPr id="1836" name="Group 1835"/>
              <p:cNvGrpSpPr/>
              <p:nvPr/>
            </p:nvGrpSpPr>
            <p:grpSpPr>
              <a:xfrm>
                <a:off x="2133600" y="2286000"/>
                <a:ext cx="457200" cy="2286000"/>
                <a:chOff x="1066800" y="2286000"/>
                <a:chExt cx="457200" cy="2286000"/>
              </a:xfrm>
            </p:grpSpPr>
            <p:sp>
              <p:nvSpPr>
                <p:cNvPr id="1847" name="Oval 1846"/>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8" name="Oval 1847"/>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9" name="Oval 1848"/>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50" name="Oval 1849"/>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nvGrpSpPr>
              <p:cNvPr id="1837" name="Group 1836"/>
              <p:cNvGrpSpPr/>
              <p:nvPr/>
            </p:nvGrpSpPr>
            <p:grpSpPr>
              <a:xfrm>
                <a:off x="2971800" y="2286000"/>
                <a:ext cx="457200" cy="2286000"/>
                <a:chOff x="1066800" y="2286000"/>
                <a:chExt cx="457200" cy="2286000"/>
              </a:xfrm>
            </p:grpSpPr>
            <p:sp>
              <p:nvSpPr>
                <p:cNvPr id="1843" name="Oval 1842"/>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4" name="Oval 1843"/>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5" name="Oval 1844"/>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6" name="Oval 1845"/>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nvGrpSpPr>
              <p:cNvPr id="1838" name="Group 1837"/>
              <p:cNvGrpSpPr/>
              <p:nvPr/>
            </p:nvGrpSpPr>
            <p:grpSpPr>
              <a:xfrm>
                <a:off x="3886200" y="2286000"/>
                <a:ext cx="457200" cy="2286000"/>
                <a:chOff x="1066800" y="2286000"/>
                <a:chExt cx="457200" cy="2286000"/>
              </a:xfrm>
            </p:grpSpPr>
            <p:sp>
              <p:nvSpPr>
                <p:cNvPr id="1839" name="Oval 1838"/>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0" name="Oval 1839"/>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1" name="Oval 1840"/>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1842" name="Oval 1841"/>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grpSp>
          <p:nvGrpSpPr>
            <p:cNvPr id="1783" name="Group 1782"/>
            <p:cNvGrpSpPr/>
            <p:nvPr/>
          </p:nvGrpSpPr>
          <p:grpSpPr>
            <a:xfrm>
              <a:off x="906780" y="2758440"/>
              <a:ext cx="1379220" cy="899160"/>
              <a:chOff x="914400" y="1600200"/>
              <a:chExt cx="5486400" cy="3663696"/>
            </a:xfrm>
          </p:grpSpPr>
          <p:sp>
            <p:nvSpPr>
              <p:cNvPr id="1784" name="Rectangle 1783"/>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5" name="Rectangle 1784"/>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6" name="Rectangle 1785"/>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7" name="Group 1786"/>
              <p:cNvGrpSpPr/>
              <p:nvPr/>
            </p:nvGrpSpPr>
            <p:grpSpPr>
              <a:xfrm>
                <a:off x="990600" y="4876800"/>
                <a:ext cx="3581400" cy="304800"/>
                <a:chOff x="926592" y="4953000"/>
                <a:chExt cx="3645408" cy="304800"/>
              </a:xfrm>
            </p:grpSpPr>
            <p:sp>
              <p:nvSpPr>
                <p:cNvPr id="1808" name="Rectangle 180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9" name="Rectangle 180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0" name="Rectangle 180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1" name="Rectangle 181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2" name="Rectangle 181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3" name="Rectangle 181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4" name="Rectangle 181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5" name="Rectangle 181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6" name="Rectangle 181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7" name="Rectangle 181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8" name="Rectangle 181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9" name="Rectangle 181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0" name="Rectangle 181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1" name="Rectangle 182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2" name="Rectangle 182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3" name="Rectangle 182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4" name="Rectangle 182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5" name="Rectangle 182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6" name="Rectangle 182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7" name="Rectangle 182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8" name="Rectangle 182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9" name="Rectangle 182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0" name="Rectangle 182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1" name="Rectangle 183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88" name="Group 1787"/>
              <p:cNvGrpSpPr/>
              <p:nvPr/>
            </p:nvGrpSpPr>
            <p:grpSpPr>
              <a:xfrm rot="16200000">
                <a:off x="1103243" y="2895600"/>
                <a:ext cx="685800" cy="990600"/>
                <a:chOff x="4114800" y="2019300"/>
                <a:chExt cx="685800" cy="990600"/>
              </a:xfrm>
            </p:grpSpPr>
            <p:sp>
              <p:nvSpPr>
                <p:cNvPr id="1806" name="Rectangle 1805"/>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7" name="Trapezoid 1806"/>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1789" name="Straight Connector 1788"/>
              <p:cNvCxnSpPr/>
              <p:nvPr/>
            </p:nvCxnSpPr>
            <p:spPr>
              <a:xfrm>
                <a:off x="1674743" y="3733800"/>
                <a:ext cx="306457" cy="1447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0" name="Straight Connector 1789"/>
              <p:cNvCxnSpPr>
                <a:endCxn id="1831" idx="2"/>
              </p:cNvCxnSpPr>
              <p:nvPr/>
            </p:nvCxnSpPr>
            <p:spPr>
              <a:xfrm flipH="1">
                <a:off x="1068457" y="3733800"/>
                <a:ext cx="149087" cy="1447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91" name="Group 1790"/>
              <p:cNvGrpSpPr/>
              <p:nvPr/>
            </p:nvGrpSpPr>
            <p:grpSpPr>
              <a:xfrm rot="16200000">
                <a:off x="2017643" y="2903220"/>
                <a:ext cx="685800" cy="990600"/>
                <a:chOff x="4114800" y="2019300"/>
                <a:chExt cx="685800" cy="990600"/>
              </a:xfrm>
            </p:grpSpPr>
            <p:sp>
              <p:nvSpPr>
                <p:cNvPr id="1804" name="Rectangle 1803"/>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5" name="Trapezoid 1804"/>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1792" name="Straight Connector 1791"/>
              <p:cNvCxnSpPr>
                <a:endCxn id="1819" idx="2"/>
              </p:cNvCxnSpPr>
              <p:nvPr/>
            </p:nvCxnSpPr>
            <p:spPr>
              <a:xfrm>
                <a:off x="2589143" y="3741420"/>
                <a:ext cx="276003"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3" name="Straight Connector 1792"/>
              <p:cNvCxnSpPr/>
              <p:nvPr/>
            </p:nvCxnSpPr>
            <p:spPr>
              <a:xfrm flipH="1">
                <a:off x="1981200" y="3741420"/>
                <a:ext cx="150744"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94" name="Group 1793"/>
              <p:cNvGrpSpPr/>
              <p:nvPr/>
            </p:nvGrpSpPr>
            <p:grpSpPr>
              <a:xfrm rot="16200000">
                <a:off x="2855843" y="2903220"/>
                <a:ext cx="685800" cy="990600"/>
                <a:chOff x="4114800" y="2019300"/>
                <a:chExt cx="685800" cy="990600"/>
              </a:xfrm>
            </p:grpSpPr>
            <p:sp>
              <p:nvSpPr>
                <p:cNvPr id="1802" name="Rectangle 1801"/>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3" name="Trapezoid 1802"/>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1795" name="Straight Connector 1794"/>
              <p:cNvCxnSpPr>
                <a:endCxn id="1813" idx="2"/>
              </p:cNvCxnSpPr>
              <p:nvPr/>
            </p:nvCxnSpPr>
            <p:spPr>
              <a:xfrm>
                <a:off x="3427343" y="3741420"/>
                <a:ext cx="330158"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a:endCxn id="1820" idx="2"/>
              </p:cNvCxnSpPr>
              <p:nvPr/>
            </p:nvCxnSpPr>
            <p:spPr>
              <a:xfrm flipH="1">
                <a:off x="2709433" y="3741420"/>
                <a:ext cx="260711"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97" name="Group 1796"/>
              <p:cNvGrpSpPr/>
              <p:nvPr/>
            </p:nvGrpSpPr>
            <p:grpSpPr>
              <a:xfrm rot="16200000">
                <a:off x="3770243" y="2903220"/>
                <a:ext cx="685800" cy="990600"/>
                <a:chOff x="4114800" y="2019300"/>
                <a:chExt cx="685800" cy="990600"/>
              </a:xfrm>
            </p:grpSpPr>
            <p:sp>
              <p:nvSpPr>
                <p:cNvPr id="1800" name="Rectangle 1799"/>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1" name="Trapezoid 1800"/>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1798" name="Straight Connector 1797"/>
              <p:cNvCxnSpPr/>
              <p:nvPr/>
            </p:nvCxnSpPr>
            <p:spPr>
              <a:xfrm>
                <a:off x="4341743" y="3741420"/>
                <a:ext cx="230257"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9" name="Straight Connector 1798"/>
              <p:cNvCxnSpPr>
                <a:endCxn id="1814" idx="2"/>
              </p:cNvCxnSpPr>
              <p:nvPr/>
            </p:nvCxnSpPr>
            <p:spPr>
              <a:xfrm flipH="1">
                <a:off x="3601788" y="3741420"/>
                <a:ext cx="282756"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563880" y="4152900"/>
            <a:ext cx="7571240" cy="2585323"/>
          </a:xfrm>
          <a:prstGeom prst="rect">
            <a:avLst/>
          </a:prstGeom>
          <a:noFill/>
        </p:spPr>
        <p:txBody>
          <a:bodyPr wrap="none" rtlCol="0">
            <a:spAutoFit/>
          </a:bodyPr>
          <a:lstStyle/>
          <a:p>
            <a:r>
              <a:rPr lang="en-US" dirty="0" smtClean="0"/>
              <a:t>Tried numerous paper configurations:  </a:t>
            </a:r>
          </a:p>
          <a:p>
            <a:pPr indent="179388">
              <a:buFont typeface="Arial" pitchFamily="34" charset="0"/>
              <a:buChar char="•"/>
            </a:pPr>
            <a:r>
              <a:rPr lang="en-US" dirty="0" smtClean="0"/>
              <a:t>Mirrors: flat mirror, parabolic mirror, no mirror;</a:t>
            </a:r>
          </a:p>
          <a:p>
            <a:pPr indent="179388">
              <a:buFont typeface="Arial" pitchFamily="34" charset="0"/>
              <a:buChar char="•"/>
            </a:pPr>
            <a:r>
              <a:rPr lang="en-US" dirty="0" smtClean="0"/>
              <a:t>Camera locations:  at NESI end, perpendicular to NESI, moving, 2 cameras;</a:t>
            </a:r>
          </a:p>
          <a:p>
            <a:pPr indent="179388">
              <a:buFont typeface="Arial" pitchFamily="34" charset="0"/>
              <a:buChar char="•"/>
            </a:pPr>
            <a:r>
              <a:rPr lang="en-US" dirty="0" smtClean="0"/>
              <a:t>Assumed different lens characteristics.</a:t>
            </a:r>
          </a:p>
          <a:p>
            <a:pPr indent="179388">
              <a:buFont typeface="Arial" pitchFamily="34" charset="0"/>
              <a:buChar char="•"/>
            </a:pPr>
            <a:endParaRPr lang="en-US" dirty="0" smtClean="0"/>
          </a:p>
          <a:p>
            <a:r>
              <a:rPr lang="en-US" dirty="0" smtClean="0"/>
              <a:t>Difficult to see bottoms of “outside” wells OR to move camera in 2 dimensions </a:t>
            </a:r>
          </a:p>
          <a:p>
            <a:r>
              <a:rPr lang="en-US" dirty="0" smtClean="0"/>
              <a:t>(wires tangle)</a:t>
            </a:r>
          </a:p>
          <a:p>
            <a:endParaRPr lang="en-US" dirty="0"/>
          </a:p>
          <a:p>
            <a:r>
              <a:rPr lang="en-US" dirty="0" smtClean="0"/>
              <a:t>Decided to try a 3D printed, round well plate</a:t>
            </a:r>
          </a:p>
        </p:txBody>
      </p:sp>
      <p:grpSp>
        <p:nvGrpSpPr>
          <p:cNvPr id="2256" name="Group 2255"/>
          <p:cNvGrpSpPr/>
          <p:nvPr/>
        </p:nvGrpSpPr>
        <p:grpSpPr>
          <a:xfrm>
            <a:off x="486710" y="1549868"/>
            <a:ext cx="1371600" cy="2057400"/>
            <a:chOff x="914400" y="1600200"/>
            <a:chExt cx="1371600" cy="2057400"/>
          </a:xfrm>
        </p:grpSpPr>
        <p:grpSp>
          <p:nvGrpSpPr>
            <p:cNvPr id="2257" name="Group 2256"/>
            <p:cNvGrpSpPr/>
            <p:nvPr/>
          </p:nvGrpSpPr>
          <p:grpSpPr>
            <a:xfrm>
              <a:off x="914400" y="2743200"/>
              <a:ext cx="1371600" cy="914400"/>
              <a:chOff x="914400" y="1600200"/>
              <a:chExt cx="5486400" cy="3663696"/>
            </a:xfrm>
          </p:grpSpPr>
          <p:sp>
            <p:nvSpPr>
              <p:cNvPr id="2666" name="Rectangle 2665"/>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7" name="Rectangle 2666"/>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8" name="Rectangle 2667"/>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69" name="Group 2668"/>
              <p:cNvGrpSpPr/>
              <p:nvPr/>
            </p:nvGrpSpPr>
            <p:grpSpPr>
              <a:xfrm>
                <a:off x="5334000" y="2286000"/>
                <a:ext cx="685800" cy="990600"/>
                <a:chOff x="4114800" y="2019300"/>
                <a:chExt cx="685800" cy="990600"/>
              </a:xfrm>
            </p:grpSpPr>
            <p:sp>
              <p:nvSpPr>
                <p:cNvPr id="2699" name="Rectangle 2698"/>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0" name="Trapezoid 2699"/>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2670" name="Group 2669"/>
              <p:cNvGrpSpPr/>
              <p:nvPr/>
            </p:nvGrpSpPr>
            <p:grpSpPr>
              <a:xfrm>
                <a:off x="5334000" y="36576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2697" name="Rectangle 2696"/>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8" name="Trapezoid 2697"/>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2671" name="Group 2670"/>
              <p:cNvGrpSpPr/>
              <p:nvPr/>
            </p:nvGrpSpPr>
            <p:grpSpPr>
              <a:xfrm>
                <a:off x="990600" y="4876800"/>
                <a:ext cx="3581398" cy="304800"/>
                <a:chOff x="926592" y="4953000"/>
                <a:chExt cx="3645408" cy="304800"/>
              </a:xfrm>
            </p:grpSpPr>
            <p:sp>
              <p:nvSpPr>
                <p:cNvPr id="2673" name="Rectangle 267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4" name="Rectangle 267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5" name="Rectangle 267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6" name="Rectangle 267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7" name="Rectangle 267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8" name="Rectangle 267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9" name="Rectangle 267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0" name="Rectangle 267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1" name="Rectangle 268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2" name="Rectangle 268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3" name="Rectangle 268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4" name="Rectangle 268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5" name="Rectangle 268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6" name="Rectangle 268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7" name="Rectangle 268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8" name="Rectangle 268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9" name="Rectangle 268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0" name="Rectangle 268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1" name="Rectangle 269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2" name="Rectangle 269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3" name="Rectangle 269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4" name="Rectangle 269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5" name="Rectangle 269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6" name="Rectangle 269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72" name="Straight Connector 2671"/>
              <p:cNvCxnSpPr/>
              <p:nvPr/>
            </p:nvCxnSpPr>
            <p:spPr>
              <a:xfrm flipV="1">
                <a:off x="914400" y="2133600"/>
                <a:ext cx="3657600" cy="274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8" name="Group 2257"/>
            <p:cNvGrpSpPr/>
            <p:nvPr/>
          </p:nvGrpSpPr>
          <p:grpSpPr>
            <a:xfrm>
              <a:off x="914400" y="1600200"/>
              <a:ext cx="1371600" cy="914400"/>
              <a:chOff x="914400" y="1600200"/>
              <a:chExt cx="5486400" cy="3663696"/>
            </a:xfrm>
          </p:grpSpPr>
          <p:sp>
            <p:nvSpPr>
              <p:cNvPr id="2259" name="Rectangle 2258"/>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0" name="Rectangle 2259"/>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61" name="Group 2260"/>
              <p:cNvGrpSpPr/>
              <p:nvPr/>
            </p:nvGrpSpPr>
            <p:grpSpPr>
              <a:xfrm>
                <a:off x="5334000" y="2933700"/>
                <a:ext cx="685800" cy="990600"/>
                <a:chOff x="4114800" y="2019300"/>
                <a:chExt cx="685800" cy="990600"/>
              </a:xfrm>
            </p:grpSpPr>
            <p:sp>
              <p:nvSpPr>
                <p:cNvPr id="2664" name="Rectangle 2663"/>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5" name="Trapezoid 2664"/>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2262" name="Group 2261"/>
              <p:cNvGrpSpPr/>
              <p:nvPr/>
            </p:nvGrpSpPr>
            <p:grpSpPr>
              <a:xfrm>
                <a:off x="914400" y="2136648"/>
                <a:ext cx="3733800" cy="2584704"/>
                <a:chOff x="914400" y="2514600"/>
                <a:chExt cx="3733800" cy="2584704"/>
              </a:xfrm>
              <a:solidFill>
                <a:schemeClr val="tx1"/>
              </a:solidFill>
            </p:grpSpPr>
            <p:sp>
              <p:nvSpPr>
                <p:cNvPr id="2263" name="Rectangle 2262"/>
                <p:cNvSpPr/>
                <p:nvPr/>
              </p:nvSpPr>
              <p:spPr>
                <a:xfrm>
                  <a:off x="914400" y="2514600"/>
                  <a:ext cx="3733800" cy="2584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64" name="Group 2263"/>
                <p:cNvGrpSpPr/>
                <p:nvPr/>
              </p:nvGrpSpPr>
              <p:grpSpPr>
                <a:xfrm>
                  <a:off x="990600" y="4876800"/>
                  <a:ext cx="3581398" cy="152400"/>
                  <a:chOff x="926592" y="4953000"/>
                  <a:chExt cx="3645408" cy="304800"/>
                </a:xfrm>
                <a:grpFill/>
              </p:grpSpPr>
              <p:sp>
                <p:nvSpPr>
                  <p:cNvPr id="2640" name="Rectangle 263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1" name="Rectangle 264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2" name="Rectangle 264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3" name="Rectangle 264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4" name="Rectangle 264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5" name="Rectangle 264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6" name="Rectangle 264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7" name="Rectangle 264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8" name="Rectangle 264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9" name="Rectangle 264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0" name="Rectangle 264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1" name="Rectangle 265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2" name="Rectangle 265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3" name="Rectangle 265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4" name="Rectangle 265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5" name="Rectangle 265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6" name="Rectangle 265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7" name="Rectangle 265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8" name="Rectangle 265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9" name="Rectangle 265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0" name="Rectangle 265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1" name="Rectangle 266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 name="Rectangle 266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 name="Rectangle 266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5" name="Group 2264"/>
                <p:cNvGrpSpPr/>
                <p:nvPr/>
              </p:nvGrpSpPr>
              <p:grpSpPr>
                <a:xfrm>
                  <a:off x="990600" y="4709160"/>
                  <a:ext cx="3581398" cy="152400"/>
                  <a:chOff x="926592" y="4953000"/>
                  <a:chExt cx="3645408" cy="304800"/>
                </a:xfrm>
                <a:grpFill/>
              </p:grpSpPr>
              <p:sp>
                <p:nvSpPr>
                  <p:cNvPr id="2616" name="Rectangle 261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7" name="Rectangle 261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8" name="Rectangle 261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9" name="Rectangle 261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0" name="Rectangle 261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1" name="Rectangle 262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2" name="Rectangle 262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3" name="Rectangle 262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4" name="Rectangle 262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5" name="Rectangle 262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6" name="Rectangle 262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7" name="Rectangle 262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8" name="Rectangle 262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9" name="Rectangle 262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0" name="Rectangle 262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1" name="Rectangle 263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2" name="Rectangle 263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3" name="Rectangle 263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4" name="Rectangle 263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5" name="Rectangle 263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6" name="Rectangle 263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7" name="Rectangle 263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8" name="Rectangle 263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9" name="Rectangle 263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6" name="Group 2265"/>
                <p:cNvGrpSpPr/>
                <p:nvPr/>
              </p:nvGrpSpPr>
              <p:grpSpPr>
                <a:xfrm>
                  <a:off x="990600" y="4572000"/>
                  <a:ext cx="3581398" cy="152400"/>
                  <a:chOff x="926592" y="4953000"/>
                  <a:chExt cx="3645408" cy="304800"/>
                </a:xfrm>
                <a:grpFill/>
              </p:grpSpPr>
              <p:sp>
                <p:nvSpPr>
                  <p:cNvPr id="2592" name="Rectangle 259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3" name="Rectangle 259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4" name="Rectangle 259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5" name="Rectangle 259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6" name="Rectangle 259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7" name="Rectangle 259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8" name="Rectangle 259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9" name="Rectangle 259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0" name="Rectangle 259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1" name="Rectangle 260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2" name="Rectangle 260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3" name="Rectangle 260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4" name="Rectangle 260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5" name="Rectangle 260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6" name="Rectangle 260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7" name="Rectangle 260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8" name="Rectangle 260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9" name="Rectangle 260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0" name="Rectangle 260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1" name="Rectangle 261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2" name="Rectangle 261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3" name="Rectangle 261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4" name="Rectangle 261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5" name="Rectangle 261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7" name="Group 2266"/>
                <p:cNvGrpSpPr/>
                <p:nvPr/>
              </p:nvGrpSpPr>
              <p:grpSpPr>
                <a:xfrm>
                  <a:off x="990600" y="4419600"/>
                  <a:ext cx="3581398" cy="152400"/>
                  <a:chOff x="926592" y="4953000"/>
                  <a:chExt cx="3645408" cy="304800"/>
                </a:xfrm>
                <a:grpFill/>
              </p:grpSpPr>
              <p:sp>
                <p:nvSpPr>
                  <p:cNvPr id="2568" name="Rectangle 256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9" name="Rectangle 256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0" name="Rectangle 256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1" name="Rectangle 257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2" name="Rectangle 257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3" name="Rectangle 257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4" name="Rectangle 257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5" name="Rectangle 257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6" name="Rectangle 257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7" name="Rectangle 257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8" name="Rectangle 257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9" name="Rectangle 257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0" name="Rectangle 257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1" name="Rectangle 258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2" name="Rectangle 258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3" name="Rectangle 258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4" name="Rectangle 258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5" name="Rectangle 258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6" name="Rectangle 258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7" name="Rectangle 258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8" name="Rectangle 258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9" name="Rectangle 258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0" name="Rectangle 258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1" name="Rectangle 259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8" name="Group 2267"/>
                <p:cNvGrpSpPr/>
                <p:nvPr/>
              </p:nvGrpSpPr>
              <p:grpSpPr>
                <a:xfrm>
                  <a:off x="990600" y="4267200"/>
                  <a:ext cx="3581398" cy="152400"/>
                  <a:chOff x="926592" y="4953000"/>
                  <a:chExt cx="3645408" cy="304800"/>
                </a:xfrm>
                <a:grpFill/>
              </p:grpSpPr>
              <p:sp>
                <p:nvSpPr>
                  <p:cNvPr id="2544" name="Rectangle 254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5" name="Rectangle 254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6" name="Rectangle 254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7" name="Rectangle 254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8" name="Rectangle 254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9" name="Rectangle 254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0" name="Rectangle 254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1" name="Rectangle 255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2" name="Rectangle 255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3" name="Rectangle 255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4" name="Rectangle 255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5" name="Rectangle 255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6" name="Rectangle 255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7" name="Rectangle 255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8" name="Rectangle 255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9" name="Rectangle 255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 name="Rectangle 255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 name="Rectangle 256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2" name="Rectangle 256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3" name="Rectangle 256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4" name="Rectangle 256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5" name="Rectangle 256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6" name="Rectangle 256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7" name="Rectangle 256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9" name="Group 2268"/>
                <p:cNvGrpSpPr/>
                <p:nvPr/>
              </p:nvGrpSpPr>
              <p:grpSpPr>
                <a:xfrm>
                  <a:off x="990600" y="4099560"/>
                  <a:ext cx="3581398" cy="152400"/>
                  <a:chOff x="926592" y="4953000"/>
                  <a:chExt cx="3645408" cy="304800"/>
                </a:xfrm>
                <a:grpFill/>
              </p:grpSpPr>
              <p:sp>
                <p:nvSpPr>
                  <p:cNvPr id="2520" name="Rectangle 251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1" name="Rectangle 252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2" name="Rectangle 252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3" name="Rectangle 252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4" name="Rectangle 252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5" name="Rectangle 252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6" name="Rectangle 252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7" name="Rectangle 252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8" name="Rectangle 252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9" name="Rectangle 252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0" name="Rectangle 252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1" name="Rectangle 253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2" name="Rectangle 253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3" name="Rectangle 253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4" name="Rectangle 253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5" name="Rectangle 253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6" name="Rectangle 253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7" name="Rectangle 253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8" name="Rectangle 253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9" name="Rectangle 253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0" name="Rectangle 253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1" name="Rectangle 254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2" name="Rectangle 254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3" name="Rectangle 254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0" name="Group 2269"/>
                <p:cNvGrpSpPr/>
                <p:nvPr/>
              </p:nvGrpSpPr>
              <p:grpSpPr>
                <a:xfrm>
                  <a:off x="990600" y="3962400"/>
                  <a:ext cx="3581398" cy="152400"/>
                  <a:chOff x="926592" y="4953000"/>
                  <a:chExt cx="3645408" cy="304800"/>
                </a:xfrm>
                <a:grpFill/>
              </p:grpSpPr>
              <p:sp>
                <p:nvSpPr>
                  <p:cNvPr id="2496" name="Rectangle 249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7" name="Rectangle 249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8" name="Rectangle 249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9" name="Rectangle 249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0" name="Rectangle 249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1" name="Rectangle 250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2" name="Rectangle 250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3" name="Rectangle 250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4" name="Rectangle 250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5" name="Rectangle 250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6" name="Rectangle 250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7" name="Rectangle 250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8" name="Rectangle 250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9" name="Rectangle 250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0" name="Rectangle 250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1" name="Rectangle 251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2" name="Rectangle 251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3" name="Rectangle 251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4" name="Rectangle 251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5" name="Rectangle 251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6" name="Rectangle 251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7" name="Rectangle 251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8" name="Rectangle 251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9" name="Rectangle 251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1" name="Group 2270"/>
                <p:cNvGrpSpPr/>
                <p:nvPr/>
              </p:nvGrpSpPr>
              <p:grpSpPr>
                <a:xfrm>
                  <a:off x="990600" y="3810000"/>
                  <a:ext cx="3581398" cy="152400"/>
                  <a:chOff x="926592" y="4953000"/>
                  <a:chExt cx="3645408" cy="304800"/>
                </a:xfrm>
                <a:grpFill/>
              </p:grpSpPr>
              <p:sp>
                <p:nvSpPr>
                  <p:cNvPr id="2472" name="Rectangle 247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3" name="Rectangle 247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4" name="Rectangle 247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5" name="Rectangle 247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6" name="Rectangle 247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7" name="Rectangle 247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8" name="Rectangle 247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9" name="Rectangle 247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0" name="Rectangle 247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1" name="Rectangle 248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2" name="Rectangle 248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3" name="Rectangle 248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4" name="Rectangle 248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5" name="Rectangle 248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6" name="Rectangle 248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7" name="Rectangle 248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8" name="Rectangle 248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9" name="Rectangle 248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0" name="Rectangle 248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1" name="Rectangle 249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2" name="Rectangle 249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3" name="Rectangle 249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4" name="Rectangle 249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5" name="Rectangle 249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2" name="Group 2271"/>
                <p:cNvGrpSpPr/>
                <p:nvPr/>
              </p:nvGrpSpPr>
              <p:grpSpPr>
                <a:xfrm>
                  <a:off x="990600" y="3657600"/>
                  <a:ext cx="3581398" cy="152400"/>
                  <a:chOff x="926592" y="4953000"/>
                  <a:chExt cx="3645408" cy="304800"/>
                </a:xfrm>
                <a:grpFill/>
              </p:grpSpPr>
              <p:sp>
                <p:nvSpPr>
                  <p:cNvPr id="2448" name="Rectangle 244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9" name="Rectangle 244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0" name="Rectangle 244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1" name="Rectangle 245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2" name="Rectangle 245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3" name="Rectangle 245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4" name="Rectangle 245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5" name="Rectangle 245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6" name="Rectangle 245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 name="Rectangle 245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 name="Rectangle 245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 name="Rectangle 245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0" name="Rectangle 245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1" name="Rectangle 246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2" name="Rectangle 246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3" name="Rectangle 246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4" name="Rectangle 246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5" name="Rectangle 246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6" name="Rectangle 246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7" name="Rectangle 246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8" name="Rectangle 246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9" name="Rectangle 246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0" name="Rectangle 246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1" name="Rectangle 247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3" name="Group 2272"/>
                <p:cNvGrpSpPr/>
                <p:nvPr/>
              </p:nvGrpSpPr>
              <p:grpSpPr>
                <a:xfrm>
                  <a:off x="990600" y="3489960"/>
                  <a:ext cx="3581398" cy="152400"/>
                  <a:chOff x="926592" y="4953000"/>
                  <a:chExt cx="3645408" cy="304800"/>
                </a:xfrm>
                <a:grpFill/>
              </p:grpSpPr>
              <p:sp>
                <p:nvSpPr>
                  <p:cNvPr id="2424" name="Rectangle 242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5" name="Rectangle 242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6" name="Rectangle 242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7" name="Rectangle 242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8" name="Rectangle 242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9" name="Rectangle 242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0" name="Rectangle 242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1" name="Rectangle 243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2" name="Rectangle 243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3" name="Rectangle 243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4" name="Rectangle 243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5" name="Rectangle 243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6" name="Rectangle 243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7" name="Rectangle 243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8" name="Rectangle 243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9" name="Rectangle 243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0" name="Rectangle 243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1" name="Rectangle 244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2" name="Rectangle 244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3" name="Rectangle 244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4" name="Rectangle 244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5" name="Rectangle 244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6" name="Rectangle 244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7" name="Rectangle 244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4" name="Group 2273"/>
                <p:cNvGrpSpPr/>
                <p:nvPr/>
              </p:nvGrpSpPr>
              <p:grpSpPr>
                <a:xfrm>
                  <a:off x="990600" y="3352800"/>
                  <a:ext cx="3581398" cy="152400"/>
                  <a:chOff x="926592" y="4953000"/>
                  <a:chExt cx="3645408" cy="304800"/>
                </a:xfrm>
                <a:grpFill/>
              </p:grpSpPr>
              <p:sp>
                <p:nvSpPr>
                  <p:cNvPr id="2400" name="Rectangle 239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1" name="Rectangle 240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2" name="Rectangle 240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3" name="Rectangle 240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4" name="Rectangle 240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5" name="Rectangle 240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6" name="Rectangle 240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7" name="Rectangle 240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8" name="Rectangle 240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9" name="Rectangle 240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0" name="Rectangle 240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1" name="Rectangle 241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2" name="Rectangle 241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3" name="Rectangle 241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4" name="Rectangle 241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5" name="Rectangle 241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6" name="Rectangle 241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7" name="Rectangle 241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8" name="Rectangle 241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9" name="Rectangle 241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0" name="Rectangle 241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1" name="Rectangle 242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2" name="Rectangle 242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3" name="Rectangle 242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5" name="Group 2274"/>
                <p:cNvGrpSpPr/>
                <p:nvPr/>
              </p:nvGrpSpPr>
              <p:grpSpPr>
                <a:xfrm>
                  <a:off x="990600" y="3200400"/>
                  <a:ext cx="3581398" cy="152400"/>
                  <a:chOff x="926592" y="4953000"/>
                  <a:chExt cx="3645408" cy="304800"/>
                </a:xfrm>
                <a:grpFill/>
              </p:grpSpPr>
              <p:sp>
                <p:nvSpPr>
                  <p:cNvPr id="2376" name="Rectangle 237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7" name="Rectangle 237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8" name="Rectangle 237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9" name="Rectangle 237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0" name="Rectangle 237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1" name="Rectangle 238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2" name="Rectangle 238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Rectangle 238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4" name="Rectangle 238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5" name="Rectangle 238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6" name="Rectangle 238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7" name="Rectangle 238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8" name="Rectangle 238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Rectangle 238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0" name="Rectangle 238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1" name="Rectangle 239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Rectangle 239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3" name="Rectangle 239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4" name="Rectangle 239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5" name="Rectangle 239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6" name="Rectangle 239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7" name="Rectangle 239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8" name="Rectangle 239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9" name="Rectangle 239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6" name="Group 2275"/>
                <p:cNvGrpSpPr/>
                <p:nvPr/>
              </p:nvGrpSpPr>
              <p:grpSpPr>
                <a:xfrm>
                  <a:off x="990600" y="3048000"/>
                  <a:ext cx="3581398" cy="152400"/>
                  <a:chOff x="926592" y="4953000"/>
                  <a:chExt cx="3645408" cy="304800"/>
                </a:xfrm>
                <a:grpFill/>
              </p:grpSpPr>
              <p:sp>
                <p:nvSpPr>
                  <p:cNvPr id="2352" name="Rectangle 235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3" name="Rectangle 235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4" name="Rectangle 235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 name="Rectangle 235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 name="Rectangle 235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7" name="Rectangle 235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8" name="Rectangle 235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9" name="Rectangle 235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0" name="Rectangle 235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1" name="Rectangle 236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2" name="Rectangle 236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3" name="Rectangle 236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4" name="Rectangle 236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5" name="Rectangle 236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6" name="Rectangle 236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7" name="Rectangle 236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8" name="Rectangle 236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9" name="Rectangle 236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0" name="Rectangle 236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1" name="Rectangle 237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2" name="Rectangle 237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3" name="Rectangle 237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4" name="Rectangle 237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5" name="Rectangle 237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7" name="Group 2276"/>
                <p:cNvGrpSpPr/>
                <p:nvPr/>
              </p:nvGrpSpPr>
              <p:grpSpPr>
                <a:xfrm>
                  <a:off x="990600" y="2880360"/>
                  <a:ext cx="3581398" cy="152400"/>
                  <a:chOff x="926592" y="4953000"/>
                  <a:chExt cx="3645408" cy="304800"/>
                </a:xfrm>
                <a:grpFill/>
              </p:grpSpPr>
              <p:sp>
                <p:nvSpPr>
                  <p:cNvPr id="2328" name="Rectangle 232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9" name="Rectangle 232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0" name="Rectangle 232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1" name="Rectangle 233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2" name="Rectangle 233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3" name="Rectangle 233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4" name="Rectangle 233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5" name="Rectangle 233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6" name="Rectangle 233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7" name="Rectangle 233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8" name="Rectangle 233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9" name="Rectangle 233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0" name="Rectangle 233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1" name="Rectangle 234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2" name="Rectangle 234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3" name="Rectangle 234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4" name="Rectangle 234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5" name="Rectangle 234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6" name="Rectangle 234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7" name="Rectangle 234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8" name="Rectangle 234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9" name="Rectangle 234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0" name="Rectangle 234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1" name="Rectangle 235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8" name="Group 2277"/>
                <p:cNvGrpSpPr/>
                <p:nvPr/>
              </p:nvGrpSpPr>
              <p:grpSpPr>
                <a:xfrm>
                  <a:off x="990600" y="2743200"/>
                  <a:ext cx="3581398" cy="152400"/>
                  <a:chOff x="926592" y="4953000"/>
                  <a:chExt cx="3645408" cy="304800"/>
                </a:xfrm>
                <a:grpFill/>
              </p:grpSpPr>
              <p:sp>
                <p:nvSpPr>
                  <p:cNvPr id="2304" name="Rectangle 230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5" name="Rectangle 230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6" name="Rectangle 230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7" name="Rectangle 230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8" name="Rectangle 230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9" name="Rectangle 230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0" name="Rectangle 230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1" name="Rectangle 231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2" name="Rectangle 231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3" name="Rectangle 231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4" name="Rectangle 231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5" name="Rectangle 231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6" name="Rectangle 231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7" name="Rectangle 231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8" name="Rectangle 231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9" name="Rectangle 231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0" name="Rectangle 231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1" name="Rectangle 232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2" name="Rectangle 232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3" name="Rectangle 232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4" name="Rectangle 232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5" name="Rectangle 232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6" name="Rectangle 232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7" name="Rectangle 232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9" name="Group 2278"/>
                <p:cNvGrpSpPr/>
                <p:nvPr/>
              </p:nvGrpSpPr>
              <p:grpSpPr>
                <a:xfrm>
                  <a:off x="990600" y="2590800"/>
                  <a:ext cx="3581398" cy="152400"/>
                  <a:chOff x="926592" y="4953000"/>
                  <a:chExt cx="3645408" cy="304800"/>
                </a:xfrm>
                <a:grpFill/>
              </p:grpSpPr>
              <p:sp>
                <p:nvSpPr>
                  <p:cNvPr id="2280" name="Rectangle 227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1" name="Rectangle 228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2" name="Rectangle 228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3" name="Rectangle 228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4" name="Rectangle 228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5" name="Rectangle 228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6" name="Rectangle 228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7" name="Rectangle 228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8" name="Rectangle 228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9" name="Rectangle 228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0" name="Rectangle 228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1" name="Rectangle 229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2" name="Rectangle 229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3" name="Rectangle 229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4" name="Rectangle 229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5" name="Rectangle 229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6" name="Rectangle 229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7" name="Rectangle 229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8" name="Rectangle 229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9" name="Rectangle 229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0" name="Rectangle 229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1" name="Rectangle 230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2" name="Rectangle 230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3" name="Rectangle 230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2701" name="Group 2700"/>
          <p:cNvGrpSpPr/>
          <p:nvPr/>
        </p:nvGrpSpPr>
        <p:grpSpPr>
          <a:xfrm>
            <a:off x="2202798" y="1559393"/>
            <a:ext cx="1371600" cy="2057400"/>
            <a:chOff x="914400" y="1600200"/>
            <a:chExt cx="1371600" cy="2057400"/>
          </a:xfrm>
        </p:grpSpPr>
        <p:grpSp>
          <p:nvGrpSpPr>
            <p:cNvPr id="2702" name="Group 2701"/>
            <p:cNvGrpSpPr/>
            <p:nvPr/>
          </p:nvGrpSpPr>
          <p:grpSpPr>
            <a:xfrm>
              <a:off x="914400" y="1600200"/>
              <a:ext cx="1371600" cy="914400"/>
              <a:chOff x="914400" y="1600200"/>
              <a:chExt cx="5486400" cy="3663696"/>
            </a:xfrm>
          </p:grpSpPr>
          <p:sp>
            <p:nvSpPr>
              <p:cNvPr id="2739" name="Rectangle 2738"/>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0" name="Rectangle 2739"/>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41" name="Group 2740"/>
              <p:cNvGrpSpPr/>
              <p:nvPr/>
            </p:nvGrpSpPr>
            <p:grpSpPr>
              <a:xfrm>
                <a:off x="5334000" y="2933700"/>
                <a:ext cx="685800" cy="990600"/>
                <a:chOff x="4114800" y="2019300"/>
                <a:chExt cx="685800" cy="990600"/>
              </a:xfrm>
            </p:grpSpPr>
            <p:sp>
              <p:nvSpPr>
                <p:cNvPr id="3144" name="Rectangle 3143"/>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5" name="Trapezoid 3144"/>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2742" name="Group 2741"/>
              <p:cNvGrpSpPr/>
              <p:nvPr/>
            </p:nvGrpSpPr>
            <p:grpSpPr>
              <a:xfrm>
                <a:off x="914400" y="2136648"/>
                <a:ext cx="3733800" cy="2584704"/>
                <a:chOff x="914400" y="2514600"/>
                <a:chExt cx="3733800" cy="2584704"/>
              </a:xfrm>
              <a:solidFill>
                <a:schemeClr val="tx1"/>
              </a:solidFill>
            </p:grpSpPr>
            <p:sp>
              <p:nvSpPr>
                <p:cNvPr id="2743" name="Rectangle 2742"/>
                <p:cNvSpPr/>
                <p:nvPr/>
              </p:nvSpPr>
              <p:spPr>
                <a:xfrm>
                  <a:off x="914400" y="2514600"/>
                  <a:ext cx="3733800" cy="2584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44" name="Group 2743"/>
                <p:cNvGrpSpPr/>
                <p:nvPr/>
              </p:nvGrpSpPr>
              <p:grpSpPr>
                <a:xfrm>
                  <a:off x="990600" y="4876800"/>
                  <a:ext cx="3581398" cy="152400"/>
                  <a:chOff x="926592" y="4953000"/>
                  <a:chExt cx="3645408" cy="304800"/>
                </a:xfrm>
                <a:grpFill/>
              </p:grpSpPr>
              <p:sp>
                <p:nvSpPr>
                  <p:cNvPr id="3120" name="Rectangle 311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1" name="Rectangle 312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2" name="Rectangle 312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3" name="Rectangle 312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4" name="Rectangle 312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5" name="Rectangle 312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6" name="Rectangle 312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7" name="Rectangle 312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8" name="Rectangle 312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9" name="Rectangle 312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0" name="Rectangle 312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1" name="Rectangle 313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2" name="Rectangle 313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3" name="Rectangle 313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4" name="Rectangle 313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5" name="Rectangle 313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6" name="Rectangle 313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7" name="Rectangle 313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8" name="Rectangle 313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9" name="Rectangle 313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0" name="Rectangle 313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1" name="Rectangle 314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2" name="Rectangle 314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3" name="Rectangle 314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45" name="Group 2744"/>
                <p:cNvGrpSpPr/>
                <p:nvPr/>
              </p:nvGrpSpPr>
              <p:grpSpPr>
                <a:xfrm>
                  <a:off x="990600" y="4709160"/>
                  <a:ext cx="3581398" cy="152400"/>
                  <a:chOff x="926592" y="4953000"/>
                  <a:chExt cx="3645408" cy="304800"/>
                </a:xfrm>
                <a:grpFill/>
              </p:grpSpPr>
              <p:sp>
                <p:nvSpPr>
                  <p:cNvPr id="3096" name="Rectangle 309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Rectangle 309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8" name="Rectangle 309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9" name="Rectangle 309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0" name="Rectangle 309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1" name="Rectangle 310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2" name="Rectangle 310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3" name="Rectangle 310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4" name="Rectangle 310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5" name="Rectangle 310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6" name="Rectangle 310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7" name="Rectangle 310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8" name="Rectangle 310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9" name="Rectangle 310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0" name="Rectangle 310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1" name="Rectangle 311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2" name="Rectangle 311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3" name="Rectangle 311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4" name="Rectangle 311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5" name="Rectangle 311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6" name="Rectangle 311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7" name="Rectangle 311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8" name="Rectangle 311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9" name="Rectangle 311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46" name="Group 2745"/>
                <p:cNvGrpSpPr/>
                <p:nvPr/>
              </p:nvGrpSpPr>
              <p:grpSpPr>
                <a:xfrm>
                  <a:off x="990600" y="4572000"/>
                  <a:ext cx="3581398" cy="152400"/>
                  <a:chOff x="926592" y="4953000"/>
                  <a:chExt cx="3645408" cy="304800"/>
                </a:xfrm>
                <a:grpFill/>
              </p:grpSpPr>
              <p:sp>
                <p:nvSpPr>
                  <p:cNvPr id="3072" name="Rectangle 307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 name="Rectangle 307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307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5" name="Rectangle 307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307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7" name="Rectangle 307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8" name="Rectangle 307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Rectangle 307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0" name="Rectangle 307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308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2" name="Rectangle 308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4" name="Rectangle 308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6" name="Rectangle 308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Rectangle 308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Rectangle 308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0" name="Rectangle 308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1" name="Rectangle 309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2" name="Rectangle 309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3" name="Rectangle 309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4" name="Rectangle 309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5" name="Rectangle 309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47" name="Group 2746"/>
                <p:cNvGrpSpPr/>
                <p:nvPr/>
              </p:nvGrpSpPr>
              <p:grpSpPr>
                <a:xfrm>
                  <a:off x="990600" y="4419600"/>
                  <a:ext cx="3581398" cy="152400"/>
                  <a:chOff x="926592" y="4953000"/>
                  <a:chExt cx="3645408" cy="304800"/>
                </a:xfrm>
                <a:grpFill/>
              </p:grpSpPr>
              <p:sp>
                <p:nvSpPr>
                  <p:cNvPr id="3048" name="Rectangle 304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9" name="Rectangle 304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0" name="Rectangle 304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1" name="Rectangle 305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2" name="Rectangle 305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3" name="Rectangle 305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4" name="Rectangle 305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5" name="Rectangle 305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6" name="Rectangle 305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7" name="Rectangle 305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8" name="Rectangle 305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9" name="Rectangle 305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0" name="Rectangle 305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1" name="Rectangle 306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2" name="Rectangle 306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3" name="Rectangle 306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4" name="Rectangle 306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5" name="Rectangle 306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6" name="Rectangle 306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7" name="Rectangle 306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8" name="Rectangle 306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9" name="Rectangle 306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0" name="Rectangle 306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1" name="Rectangle 307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48" name="Group 2747"/>
                <p:cNvGrpSpPr/>
                <p:nvPr/>
              </p:nvGrpSpPr>
              <p:grpSpPr>
                <a:xfrm>
                  <a:off x="990600" y="4267200"/>
                  <a:ext cx="3581398" cy="152400"/>
                  <a:chOff x="926592" y="4953000"/>
                  <a:chExt cx="3645408" cy="304800"/>
                </a:xfrm>
                <a:grpFill/>
              </p:grpSpPr>
              <p:sp>
                <p:nvSpPr>
                  <p:cNvPr id="3024" name="Rectangle 302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5" name="Rectangle 302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6" name="Rectangle 302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7" name="Rectangle 302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8" name="Rectangle 302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9" name="Rectangle 302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0" name="Rectangle 302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1" name="Rectangle 303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2" name="Rectangle 303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3" name="Rectangle 303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4" name="Rectangle 303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5" name="Rectangle 303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6" name="Rectangle 303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7" name="Rectangle 303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8" name="Rectangle 303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9" name="Rectangle 303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0" name="Rectangle 303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1" name="Rectangle 304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2" name="Rectangle 304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3" name="Rectangle 304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4" name="Rectangle 304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5" name="Rectangle 304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6" name="Rectangle 304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7" name="Rectangle 304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49" name="Group 2748"/>
                <p:cNvGrpSpPr/>
                <p:nvPr/>
              </p:nvGrpSpPr>
              <p:grpSpPr>
                <a:xfrm>
                  <a:off x="990600" y="4099560"/>
                  <a:ext cx="3581398" cy="152400"/>
                  <a:chOff x="926592" y="4953000"/>
                  <a:chExt cx="3645408" cy="304800"/>
                </a:xfrm>
                <a:grpFill/>
              </p:grpSpPr>
              <p:sp>
                <p:nvSpPr>
                  <p:cNvPr id="3000" name="Rectangle 299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1" name="Rectangle 300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2" name="Rectangle 300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3" name="Rectangle 300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4" name="Rectangle 300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5" name="Rectangle 300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6" name="Rectangle 300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7" name="Rectangle 300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8" name="Rectangle 300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9" name="Rectangle 300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0" name="Rectangle 300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1" name="Rectangle 301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2" name="Rectangle 301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3" name="Rectangle 301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4" name="Rectangle 301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5" name="Rectangle 301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6" name="Rectangle 301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7" name="Rectangle 301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8" name="Rectangle 301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9" name="Rectangle 301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0" name="Rectangle 301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1" name="Rectangle 302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2" name="Rectangle 302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3" name="Rectangle 302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0" name="Group 2749"/>
                <p:cNvGrpSpPr/>
                <p:nvPr/>
              </p:nvGrpSpPr>
              <p:grpSpPr>
                <a:xfrm>
                  <a:off x="990600" y="3962400"/>
                  <a:ext cx="3581398" cy="152400"/>
                  <a:chOff x="926592" y="4953000"/>
                  <a:chExt cx="3645408" cy="304800"/>
                </a:xfrm>
                <a:grpFill/>
              </p:grpSpPr>
              <p:sp>
                <p:nvSpPr>
                  <p:cNvPr id="2976" name="Rectangle 297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7" name="Rectangle 297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8" name="Rectangle 297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9" name="Rectangle 297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0" name="Rectangle 297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1" name="Rectangle 298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2" name="Rectangle 298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3" name="Rectangle 298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4" name="Rectangle 298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5" name="Rectangle 298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6" name="Rectangle 298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7" name="Rectangle 298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8" name="Rectangle 298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9" name="Rectangle 298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0" name="Rectangle 298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1" name="Rectangle 299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2" name="Rectangle 299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3" name="Rectangle 299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4" name="Rectangle 299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5" name="Rectangle 299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6" name="Rectangle 299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7" name="Rectangle 299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8" name="Rectangle 299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9" name="Rectangle 299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1" name="Group 2750"/>
                <p:cNvGrpSpPr/>
                <p:nvPr/>
              </p:nvGrpSpPr>
              <p:grpSpPr>
                <a:xfrm>
                  <a:off x="990600" y="3810000"/>
                  <a:ext cx="3581398" cy="152400"/>
                  <a:chOff x="926592" y="4953000"/>
                  <a:chExt cx="3645408" cy="304800"/>
                </a:xfrm>
                <a:grpFill/>
              </p:grpSpPr>
              <p:sp>
                <p:nvSpPr>
                  <p:cNvPr id="2952" name="Rectangle 295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3" name="Rectangle 295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4" name="Rectangle 295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5" name="Rectangle 295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6" name="Rectangle 295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7" name="Rectangle 295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8" name="Rectangle 295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9" name="Rectangle 295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0" name="Rectangle 295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1" name="Rectangle 296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2" name="Rectangle 296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3" name="Rectangle 296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4" name="Rectangle 296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5" name="Rectangle 296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6" name="Rectangle 296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7" name="Rectangle 296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8" name="Rectangle 296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 name="Rectangle 296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 name="Rectangle 296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1" name="Rectangle 297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2" name="Rectangle 297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3" name="Rectangle 297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4" name="Rectangle 297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5" name="Rectangle 297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2" name="Group 2751"/>
                <p:cNvGrpSpPr/>
                <p:nvPr/>
              </p:nvGrpSpPr>
              <p:grpSpPr>
                <a:xfrm>
                  <a:off x="990600" y="3657600"/>
                  <a:ext cx="3581398" cy="152400"/>
                  <a:chOff x="926592" y="4953000"/>
                  <a:chExt cx="3645408" cy="304800"/>
                </a:xfrm>
                <a:grpFill/>
              </p:grpSpPr>
              <p:sp>
                <p:nvSpPr>
                  <p:cNvPr id="2928" name="Rectangle 292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9" name="Rectangle 292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0" name="Rectangle 292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1" name="Rectangle 293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2" name="Rectangle 293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3" name="Rectangle 293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4" name="Rectangle 293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5" name="Rectangle 293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6" name="Rectangle 293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7" name="Rectangle 293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8" name="Rectangle 293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9" name="Rectangle 293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0" name="Rectangle 293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1" name="Rectangle 294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2" name="Rectangle 294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3" name="Rectangle 294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4" name="Rectangle 294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5" name="Rectangle 294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6" name="Rectangle 294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7" name="Rectangle 294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8" name="Rectangle 294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9" name="Rectangle 294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0" name="Rectangle 294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1" name="Rectangle 295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3" name="Group 2752"/>
                <p:cNvGrpSpPr/>
                <p:nvPr/>
              </p:nvGrpSpPr>
              <p:grpSpPr>
                <a:xfrm>
                  <a:off x="990600" y="3489960"/>
                  <a:ext cx="3581398" cy="152400"/>
                  <a:chOff x="926592" y="4953000"/>
                  <a:chExt cx="3645408" cy="304800"/>
                </a:xfrm>
                <a:grpFill/>
              </p:grpSpPr>
              <p:sp>
                <p:nvSpPr>
                  <p:cNvPr id="2904" name="Rectangle 290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5" name="Rectangle 290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6" name="Rectangle 290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7" name="Rectangle 290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8" name="Rectangle 290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9" name="Rectangle 290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0" name="Rectangle 290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1" name="Rectangle 291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2" name="Rectangle 291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3" name="Rectangle 291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4" name="Rectangle 291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5" name="Rectangle 291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6" name="Rectangle 291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7" name="Rectangle 291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8" name="Rectangle 291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9" name="Rectangle 291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0" name="Rectangle 291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1" name="Rectangle 292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2" name="Rectangle 292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3" name="Rectangle 292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4" name="Rectangle 292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5" name="Rectangle 292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6" name="Rectangle 292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7" name="Rectangle 292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4" name="Group 2753"/>
                <p:cNvGrpSpPr/>
                <p:nvPr/>
              </p:nvGrpSpPr>
              <p:grpSpPr>
                <a:xfrm>
                  <a:off x="990600" y="3352800"/>
                  <a:ext cx="3581398" cy="152400"/>
                  <a:chOff x="926592" y="4953000"/>
                  <a:chExt cx="3645408" cy="304800"/>
                </a:xfrm>
                <a:grpFill/>
              </p:grpSpPr>
              <p:sp>
                <p:nvSpPr>
                  <p:cNvPr id="2880" name="Rectangle 287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1" name="Rectangle 288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2" name="Rectangle 288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3" name="Rectangle 288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4" name="Rectangle 288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5" name="Rectangle 288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6" name="Rectangle 288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7" name="Rectangle 288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8" name="Rectangle 288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9" name="Rectangle 288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0" name="Rectangle 288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1" name="Rectangle 289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2" name="Rectangle 289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3" name="Rectangle 289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4" name="Rectangle 289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5" name="Rectangle 289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6" name="Rectangle 289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7" name="Rectangle 289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8" name="Rectangle 289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9" name="Rectangle 289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0" name="Rectangle 289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1" name="Rectangle 290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2" name="Rectangle 290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3" name="Rectangle 290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5" name="Group 2754"/>
                <p:cNvGrpSpPr/>
                <p:nvPr/>
              </p:nvGrpSpPr>
              <p:grpSpPr>
                <a:xfrm>
                  <a:off x="990600" y="3200400"/>
                  <a:ext cx="3581398" cy="152400"/>
                  <a:chOff x="926592" y="4953000"/>
                  <a:chExt cx="3645408" cy="304800"/>
                </a:xfrm>
                <a:grpFill/>
              </p:grpSpPr>
              <p:sp>
                <p:nvSpPr>
                  <p:cNvPr id="2856" name="Rectangle 2855"/>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7" name="Rectangle 2856"/>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8" name="Rectangle 2857"/>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9" name="Rectangle 2858"/>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0" name="Rectangle 2859"/>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1" name="Rectangle 2860"/>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2" name="Rectangle 2861"/>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3" name="Rectangle 2862"/>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4" name="Rectangle 2863"/>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5" name="Rectangle 2864"/>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6" name="Rectangle 2865"/>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 name="Rectangle 2866"/>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 name="Rectangle 2867"/>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9" name="Rectangle 2868"/>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0" name="Rectangle 2869"/>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1" name="Rectangle 2870"/>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2" name="Rectangle 2871"/>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3" name="Rectangle 2872"/>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4" name="Rectangle 2873"/>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5" name="Rectangle 2874"/>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6" name="Rectangle 2875"/>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7" name="Rectangle 2876"/>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8" name="Rectangle 2877"/>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9" name="Rectangle 2878"/>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6" name="Group 2755"/>
                <p:cNvGrpSpPr/>
                <p:nvPr/>
              </p:nvGrpSpPr>
              <p:grpSpPr>
                <a:xfrm>
                  <a:off x="990600" y="3048000"/>
                  <a:ext cx="3581398" cy="152400"/>
                  <a:chOff x="926592" y="4953000"/>
                  <a:chExt cx="3645408" cy="304800"/>
                </a:xfrm>
                <a:grpFill/>
              </p:grpSpPr>
              <p:sp>
                <p:nvSpPr>
                  <p:cNvPr id="2832" name="Rectangle 2831"/>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3" name="Rectangle 2832"/>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4" name="Rectangle 2833"/>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5" name="Rectangle 2834"/>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6" name="Rectangle 2835"/>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7" name="Rectangle 2836"/>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8" name="Rectangle 2837"/>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9" name="Rectangle 2838"/>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0" name="Rectangle 2839"/>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1" name="Rectangle 2840"/>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2" name="Rectangle 2841"/>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3" name="Rectangle 2842"/>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4" name="Rectangle 2843"/>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5" name="Rectangle 2844"/>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6" name="Rectangle 2845"/>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7" name="Rectangle 2846"/>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8" name="Rectangle 2847"/>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9" name="Rectangle 2848"/>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0" name="Rectangle 2849"/>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1" name="Rectangle 2850"/>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2" name="Rectangle 2851"/>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3" name="Rectangle 2852"/>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4" name="Rectangle 2853"/>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5" name="Rectangle 2854"/>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7" name="Group 2756"/>
                <p:cNvGrpSpPr/>
                <p:nvPr/>
              </p:nvGrpSpPr>
              <p:grpSpPr>
                <a:xfrm>
                  <a:off x="990600" y="2880360"/>
                  <a:ext cx="3581398" cy="152400"/>
                  <a:chOff x="926592" y="4953000"/>
                  <a:chExt cx="3645408" cy="304800"/>
                </a:xfrm>
                <a:grpFill/>
              </p:grpSpPr>
              <p:sp>
                <p:nvSpPr>
                  <p:cNvPr id="2808" name="Rectangle 2807"/>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9" name="Rectangle 2808"/>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0" name="Rectangle 2809"/>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1" name="Rectangle 2810"/>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2" name="Rectangle 2811"/>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3" name="Rectangle 2812"/>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4" name="Rectangle 2813"/>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5" name="Rectangle 2814"/>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6" name="Rectangle 2815"/>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7" name="Rectangle 2816"/>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8" name="Rectangle 2817"/>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9" name="Rectangle 2818"/>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0" name="Rectangle 2819"/>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1" name="Rectangle 2820"/>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2" name="Rectangle 2821"/>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3" name="Rectangle 2822"/>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4" name="Rectangle 2823"/>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5" name="Rectangle 2824"/>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6" name="Rectangle 2825"/>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7" name="Rectangle 2826"/>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8" name="Rectangle 2827"/>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9" name="Rectangle 2828"/>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0" name="Rectangle 2829"/>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1" name="Rectangle 2830"/>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8" name="Group 2757"/>
                <p:cNvGrpSpPr/>
                <p:nvPr/>
              </p:nvGrpSpPr>
              <p:grpSpPr>
                <a:xfrm>
                  <a:off x="990600" y="2743200"/>
                  <a:ext cx="3581398" cy="152400"/>
                  <a:chOff x="926592" y="4953000"/>
                  <a:chExt cx="3645408" cy="304800"/>
                </a:xfrm>
                <a:grpFill/>
              </p:grpSpPr>
              <p:sp>
                <p:nvSpPr>
                  <p:cNvPr id="2784" name="Rectangle 2783"/>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5" name="Rectangle 2784"/>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6" name="Rectangle 2785"/>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7" name="Rectangle 2786"/>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8" name="Rectangle 2787"/>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9" name="Rectangle 2788"/>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0" name="Rectangle 2789"/>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1" name="Rectangle 2790"/>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2" name="Rectangle 2791"/>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3" name="Rectangle 2792"/>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4" name="Rectangle 2793"/>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5" name="Rectangle 2794"/>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6" name="Rectangle 2795"/>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7" name="Rectangle 2796"/>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8" name="Rectangle 2797"/>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9" name="Rectangle 2798"/>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0" name="Rectangle 2799"/>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1" name="Rectangle 2800"/>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2" name="Rectangle 2801"/>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3" name="Rectangle 2802"/>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4" name="Rectangle 2803"/>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5" name="Rectangle 2804"/>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6" name="Rectangle 2805"/>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7" name="Rectangle 2806"/>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59" name="Group 2758"/>
                <p:cNvGrpSpPr/>
                <p:nvPr/>
              </p:nvGrpSpPr>
              <p:grpSpPr>
                <a:xfrm>
                  <a:off x="990600" y="2590800"/>
                  <a:ext cx="3581398" cy="152400"/>
                  <a:chOff x="926592" y="4953000"/>
                  <a:chExt cx="3645408" cy="304800"/>
                </a:xfrm>
                <a:grpFill/>
              </p:grpSpPr>
              <p:sp>
                <p:nvSpPr>
                  <p:cNvPr id="2760" name="Rectangle 2759"/>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1" name="Rectangle 2760"/>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2" name="Rectangle 2761"/>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3" name="Rectangle 2762"/>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 name="Rectangle 2763"/>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 name="Rectangle 2764"/>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6" name="Rectangle 2765"/>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7" name="Rectangle 2766"/>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8" name="Rectangle 2767"/>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9" name="Rectangle 2768"/>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0" name="Rectangle 2769"/>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1" name="Rectangle 2770"/>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2" name="Rectangle 2771"/>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3" name="Rectangle 2772"/>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4" name="Rectangle 2773"/>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5" name="Rectangle 2774"/>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6" name="Rectangle 2775"/>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7" name="Rectangle 2776"/>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8" name="Rectangle 2777"/>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9" name="Rectangle 2778"/>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0" name="Rectangle 2779"/>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1" name="Rectangle 2780"/>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2" name="Rectangle 2781"/>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3" name="Rectangle 2782"/>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703" name="Group 2702"/>
            <p:cNvGrpSpPr/>
            <p:nvPr/>
          </p:nvGrpSpPr>
          <p:grpSpPr>
            <a:xfrm>
              <a:off x="914400" y="2743200"/>
              <a:ext cx="1371600" cy="914400"/>
              <a:chOff x="914400" y="1600200"/>
              <a:chExt cx="5486400" cy="3663696"/>
            </a:xfrm>
          </p:grpSpPr>
          <p:sp>
            <p:nvSpPr>
              <p:cNvPr id="2704" name="Rectangle 2703"/>
              <p:cNvSpPr/>
              <p:nvPr/>
            </p:nvSpPr>
            <p:spPr>
              <a:xfrm>
                <a:off x="914400" y="1600200"/>
                <a:ext cx="5486400" cy="3657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5" name="Rectangle 2704"/>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6" name="Rectangle 2705"/>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07" name="Group 2706"/>
              <p:cNvGrpSpPr/>
              <p:nvPr/>
            </p:nvGrpSpPr>
            <p:grpSpPr>
              <a:xfrm>
                <a:off x="5334000" y="2133600"/>
                <a:ext cx="685800" cy="990600"/>
                <a:chOff x="4114800" y="2019300"/>
                <a:chExt cx="685800" cy="990600"/>
              </a:xfrm>
            </p:grpSpPr>
            <p:sp>
              <p:nvSpPr>
                <p:cNvPr id="2737" name="Rectangle 2736"/>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8" name="Trapezoid 2737"/>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2708" name="Group 2707"/>
              <p:cNvGrpSpPr/>
              <p:nvPr/>
            </p:nvGrpSpPr>
            <p:grpSpPr>
              <a:xfrm>
                <a:off x="5334000" y="35052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2735" name="Rectangle 2734"/>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6" name="Trapezoid 2735"/>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2709" name="Group 2708"/>
              <p:cNvGrpSpPr/>
              <p:nvPr/>
            </p:nvGrpSpPr>
            <p:grpSpPr>
              <a:xfrm>
                <a:off x="990600" y="4876800"/>
                <a:ext cx="3581398" cy="304800"/>
                <a:chOff x="926592" y="4953000"/>
                <a:chExt cx="3645408" cy="304800"/>
              </a:xfrm>
            </p:grpSpPr>
            <p:sp>
              <p:nvSpPr>
                <p:cNvPr id="2711" name="Rectangle 271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2" name="Rectangle 271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3" name="Rectangle 271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4" name="Rectangle 271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5" name="Rectangle 271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6" name="Rectangle 271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7" name="Rectangle 271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8" name="Rectangle 271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9" name="Rectangle 271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0" name="Rectangle 271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1" name="Rectangle 272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2" name="Rectangle 272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3" name="Rectangle 272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4" name="Rectangle 272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5" name="Rectangle 272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6" name="Rectangle 272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7" name="Rectangle 272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8" name="Rectangle 272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9" name="Rectangle 272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0" name="Rectangle 272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1" name="Rectangle 273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2" name="Rectangle 273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3" name="Rectangle 273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4" name="Rectangle 273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10" name="Freeform 2709"/>
              <p:cNvSpPr/>
              <p:nvPr/>
            </p:nvSpPr>
            <p:spPr>
              <a:xfrm>
                <a:off x="929640" y="2293620"/>
                <a:ext cx="3543300" cy="2286000"/>
              </a:xfrm>
              <a:custGeom>
                <a:avLst/>
                <a:gdLst>
                  <a:gd name="connsiteX0" fmla="*/ 3543300 w 3543300"/>
                  <a:gd name="connsiteY0" fmla="*/ 0 h 2286000"/>
                  <a:gd name="connsiteX1" fmla="*/ 3238500 w 3543300"/>
                  <a:gd name="connsiteY1" fmla="*/ 518160 h 2286000"/>
                  <a:gd name="connsiteX2" fmla="*/ 1859280 w 3543300"/>
                  <a:gd name="connsiteY2" fmla="*/ 1569720 h 2286000"/>
                  <a:gd name="connsiteX3" fmla="*/ 0 w 3543300"/>
                  <a:gd name="connsiteY3" fmla="*/ 2286000 h 2286000"/>
                  <a:gd name="connsiteX4" fmla="*/ 0 w 3543300"/>
                  <a:gd name="connsiteY4" fmla="*/ 2286000 h 2286000"/>
                  <a:gd name="connsiteX5" fmla="*/ 0 w 3543300"/>
                  <a:gd name="connsiteY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300" h="2286000">
                    <a:moveTo>
                      <a:pt x="3543300" y="0"/>
                    </a:moveTo>
                    <a:cubicBezTo>
                      <a:pt x="3531235" y="128270"/>
                      <a:pt x="3519170" y="256540"/>
                      <a:pt x="3238500" y="518160"/>
                    </a:cubicBezTo>
                    <a:cubicBezTo>
                      <a:pt x="2957830" y="779780"/>
                      <a:pt x="2399030" y="1275080"/>
                      <a:pt x="1859280" y="1569720"/>
                    </a:cubicBezTo>
                    <a:cubicBezTo>
                      <a:pt x="1319530" y="1864360"/>
                      <a:pt x="0" y="2286000"/>
                      <a:pt x="0" y="2286000"/>
                    </a:cubicBezTo>
                    <a:lnTo>
                      <a:pt x="0" y="2286000"/>
                    </a:lnTo>
                    <a:lnTo>
                      <a:pt x="0" y="228600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46" name="Group 3145"/>
          <p:cNvGrpSpPr/>
          <p:nvPr/>
        </p:nvGrpSpPr>
        <p:grpSpPr>
          <a:xfrm>
            <a:off x="3910630" y="1559393"/>
            <a:ext cx="1394460" cy="2057399"/>
            <a:chOff x="891540" y="1600201"/>
            <a:chExt cx="1394460" cy="2057399"/>
          </a:xfrm>
        </p:grpSpPr>
        <p:grpSp>
          <p:nvGrpSpPr>
            <p:cNvPr id="3147" name="Group 3146"/>
            <p:cNvGrpSpPr/>
            <p:nvPr/>
          </p:nvGrpSpPr>
          <p:grpSpPr>
            <a:xfrm>
              <a:off x="891540" y="2741676"/>
              <a:ext cx="1394460" cy="915924"/>
              <a:chOff x="914400" y="1600200"/>
              <a:chExt cx="5486400" cy="3663696"/>
            </a:xfrm>
          </p:grpSpPr>
          <p:sp>
            <p:nvSpPr>
              <p:cNvPr id="3553" name="Rectangle 3552"/>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4" name="Rectangle 3553"/>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5" name="Rectangle 3554"/>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56" name="Group 3555"/>
              <p:cNvGrpSpPr/>
              <p:nvPr/>
            </p:nvGrpSpPr>
            <p:grpSpPr>
              <a:xfrm rot="16200000">
                <a:off x="2438400" y="1447800"/>
                <a:ext cx="685800" cy="990600"/>
                <a:chOff x="4114800" y="2019300"/>
                <a:chExt cx="685800" cy="990600"/>
              </a:xfrm>
            </p:grpSpPr>
            <p:sp>
              <p:nvSpPr>
                <p:cNvPr id="3584" name="Rectangle 3583"/>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5" name="Trapezoid 3584"/>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3557" name="Group 3556"/>
              <p:cNvGrpSpPr/>
              <p:nvPr/>
            </p:nvGrpSpPr>
            <p:grpSpPr>
              <a:xfrm>
                <a:off x="990600" y="4876800"/>
                <a:ext cx="3581398" cy="304800"/>
                <a:chOff x="926592" y="4953000"/>
                <a:chExt cx="3645408" cy="304800"/>
              </a:xfrm>
            </p:grpSpPr>
            <p:sp>
              <p:nvSpPr>
                <p:cNvPr id="3560" name="Rectangle 355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1" name="Rectangle 356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2" name="Rectangle 356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3" name="Rectangle 356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4" name="Rectangle 356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5" name="Rectangle 356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6" name="Rectangle 356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7" name="Rectangle 356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8" name="Rectangle 356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9" name="Rectangle 356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0" name="Rectangle 356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1" name="Rectangle 357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2" name="Rectangle 357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3" name="Rectangle 357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4" name="Rectangle 357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5" name="Rectangle 357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6" name="Rectangle 357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7" name="Rectangle 357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8" name="Rectangle 357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9" name="Rectangle 357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0" name="Rectangle 357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1" name="Rectangle 358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2" name="Rectangle 358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3" name="Rectangle 358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58" name="Straight Connector 3557"/>
              <p:cNvCxnSpPr/>
              <p:nvPr/>
            </p:nvCxnSpPr>
            <p:spPr>
              <a:xfrm>
                <a:off x="2971800" y="2286000"/>
                <a:ext cx="1600200"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59" name="Straight Connector 3558"/>
              <p:cNvCxnSpPr/>
              <p:nvPr/>
            </p:nvCxnSpPr>
            <p:spPr>
              <a:xfrm flipH="1">
                <a:off x="990600" y="2286000"/>
                <a:ext cx="1600200"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148" name="Group 3147"/>
            <p:cNvGrpSpPr/>
            <p:nvPr/>
          </p:nvGrpSpPr>
          <p:grpSpPr>
            <a:xfrm>
              <a:off x="914400" y="1600201"/>
              <a:ext cx="1371600" cy="914400"/>
              <a:chOff x="304800" y="1600200"/>
              <a:chExt cx="3352800" cy="1828799"/>
            </a:xfrm>
          </p:grpSpPr>
          <p:sp>
            <p:nvSpPr>
              <p:cNvPr id="3149" name="Rectangle 3148"/>
              <p:cNvSpPr/>
              <p:nvPr/>
            </p:nvSpPr>
            <p:spPr>
              <a:xfrm>
                <a:off x="304800" y="1600200"/>
                <a:ext cx="3352800" cy="182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0" name="Rectangle 3149"/>
              <p:cNvSpPr/>
              <p:nvPr/>
            </p:nvSpPr>
            <p:spPr>
              <a:xfrm rot="16200000">
                <a:off x="2630167" y="2401567"/>
                <a:ext cx="1825757" cy="2291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51" name="Group 3150"/>
              <p:cNvGrpSpPr/>
              <p:nvPr/>
            </p:nvGrpSpPr>
            <p:grpSpPr>
              <a:xfrm>
                <a:off x="304800" y="1867978"/>
                <a:ext cx="2281767" cy="1290202"/>
                <a:chOff x="914400" y="2514600"/>
                <a:chExt cx="3733800" cy="2584704"/>
              </a:xfrm>
              <a:solidFill>
                <a:schemeClr val="tx1"/>
              </a:solidFill>
            </p:grpSpPr>
            <p:sp>
              <p:nvSpPr>
                <p:cNvPr id="3152" name="Rectangle 3151"/>
                <p:cNvSpPr/>
                <p:nvPr/>
              </p:nvSpPr>
              <p:spPr>
                <a:xfrm>
                  <a:off x="914400" y="2514600"/>
                  <a:ext cx="3733800" cy="2584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53" name="Group 3152"/>
                <p:cNvGrpSpPr/>
                <p:nvPr/>
              </p:nvGrpSpPr>
              <p:grpSpPr>
                <a:xfrm>
                  <a:off x="990600" y="4876800"/>
                  <a:ext cx="3581398" cy="152400"/>
                  <a:chOff x="926592" y="4953000"/>
                  <a:chExt cx="3645408" cy="304800"/>
                </a:xfrm>
                <a:grpFill/>
              </p:grpSpPr>
              <p:sp>
                <p:nvSpPr>
                  <p:cNvPr id="3529" name="Rectangle 352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0" name="Rectangle 352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1" name="Rectangle 353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2" name="Rectangle 353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3" name="Rectangle 353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4" name="Rectangle 353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5" name="Rectangle 353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6" name="Rectangle 353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7" name="Rectangle 353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8" name="Rectangle 353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9" name="Rectangle 353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0" name="Rectangle 353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1" name="Rectangle 354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2" name="Rectangle 354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3" name="Rectangle 354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4" name="Rectangle 354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5" name="Rectangle 354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6" name="Rectangle 354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7" name="Rectangle 354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8" name="Rectangle 354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9" name="Rectangle 354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0" name="Rectangle 354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1" name="Rectangle 355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2" name="Rectangle 355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4" name="Group 3153"/>
                <p:cNvGrpSpPr/>
                <p:nvPr/>
              </p:nvGrpSpPr>
              <p:grpSpPr>
                <a:xfrm>
                  <a:off x="990600" y="4709160"/>
                  <a:ext cx="3581398" cy="152400"/>
                  <a:chOff x="926592" y="4953000"/>
                  <a:chExt cx="3645408" cy="304800"/>
                </a:xfrm>
                <a:grpFill/>
              </p:grpSpPr>
              <p:sp>
                <p:nvSpPr>
                  <p:cNvPr id="3505" name="Rectangle 3504"/>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6" name="Rectangle 3505"/>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7" name="Rectangle 3506"/>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8" name="Rectangle 3507"/>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9" name="Rectangle 3508"/>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0" name="Rectangle 3509"/>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1" name="Rectangle 3510"/>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2" name="Rectangle 3511"/>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3" name="Rectangle 3512"/>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4" name="Rectangle 3513"/>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5" name="Rectangle 3514"/>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6" name="Rectangle 3515"/>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7" name="Rectangle 3516"/>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8" name="Rectangle 3517"/>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9" name="Rectangle 3518"/>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0" name="Rectangle 3519"/>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1" name="Rectangle 3520"/>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2" name="Rectangle 3521"/>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3" name="Rectangle 3522"/>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4" name="Rectangle 3523"/>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5" name="Rectangle 3524"/>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6" name="Rectangle 3525"/>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7" name="Rectangle 3526"/>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8" name="Rectangle 3527"/>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5" name="Group 3154"/>
                <p:cNvGrpSpPr/>
                <p:nvPr/>
              </p:nvGrpSpPr>
              <p:grpSpPr>
                <a:xfrm>
                  <a:off x="990600" y="4572000"/>
                  <a:ext cx="3581398" cy="152400"/>
                  <a:chOff x="926592" y="4953000"/>
                  <a:chExt cx="3645408" cy="304800"/>
                </a:xfrm>
                <a:grpFill/>
              </p:grpSpPr>
              <p:sp>
                <p:nvSpPr>
                  <p:cNvPr id="3481" name="Rectangle 3480"/>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 name="Rectangle 3481"/>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3" name="Rectangle 3482"/>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4" name="Rectangle 3483"/>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5" name="Rectangle 3484"/>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6" name="Rectangle 3485"/>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7" name="Rectangle 3486"/>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8" name="Rectangle 3487"/>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9" name="Rectangle 3488"/>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0" name="Rectangle 3489"/>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1" name="Rectangle 3490"/>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2" name="Rectangle 3491"/>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3" name="Rectangle 3492"/>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4" name="Rectangle 3493"/>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5" name="Rectangle 3494"/>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6" name="Rectangle 3495"/>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7" name="Rectangle 3496"/>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8" name="Rectangle 3497"/>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9" name="Rectangle 3498"/>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0" name="Rectangle 3499"/>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1" name="Rectangle 3500"/>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2" name="Rectangle 3501"/>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3" name="Rectangle 3502"/>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4" name="Rectangle 3503"/>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6" name="Group 3155"/>
                <p:cNvGrpSpPr/>
                <p:nvPr/>
              </p:nvGrpSpPr>
              <p:grpSpPr>
                <a:xfrm>
                  <a:off x="990600" y="4419600"/>
                  <a:ext cx="3581398" cy="152400"/>
                  <a:chOff x="926592" y="4953000"/>
                  <a:chExt cx="3645408" cy="304800"/>
                </a:xfrm>
                <a:grpFill/>
              </p:grpSpPr>
              <p:sp>
                <p:nvSpPr>
                  <p:cNvPr id="3457" name="Rectangle 345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8" name="Rectangle 345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9" name="Rectangle 345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0" name="Rectangle 345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1" name="Rectangle 346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2" name="Rectangle 346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3" name="Rectangle 346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4" name="Rectangle 346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5" name="Rectangle 346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6" name="Rectangle 346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7" name="Rectangle 346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8" name="Rectangle 346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9" name="Rectangle 346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0" name="Rectangle 346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1" name="Rectangle 347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2" name="Rectangle 347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3" name="Rectangle 347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4" name="Rectangle 347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5" name="Rectangle 347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6" name="Rectangle 347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7" name="Rectangle 347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8" name="Rectangle 347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9" name="Rectangle 347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0" name="Rectangle 347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7" name="Group 3156"/>
                <p:cNvGrpSpPr/>
                <p:nvPr/>
              </p:nvGrpSpPr>
              <p:grpSpPr>
                <a:xfrm>
                  <a:off x="990600" y="4267200"/>
                  <a:ext cx="3581398" cy="152400"/>
                  <a:chOff x="926592" y="4953000"/>
                  <a:chExt cx="3645408" cy="304800"/>
                </a:xfrm>
                <a:grpFill/>
              </p:grpSpPr>
              <p:sp>
                <p:nvSpPr>
                  <p:cNvPr id="3433" name="Rectangle 3432"/>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4" name="Rectangle 3433"/>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5" name="Rectangle 3434"/>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6" name="Rectangle 3435"/>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7" name="Rectangle 3436"/>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8" name="Rectangle 3437"/>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9" name="Rectangle 3438"/>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0" name="Rectangle 3439"/>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1" name="Rectangle 3440"/>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2" name="Rectangle 3441"/>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3" name="Rectangle 3442"/>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4" name="Rectangle 3443"/>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5" name="Rectangle 3444"/>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6" name="Rectangle 3445"/>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7" name="Rectangle 3446"/>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8" name="Rectangle 3447"/>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9" name="Rectangle 3448"/>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0" name="Rectangle 3449"/>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1" name="Rectangle 3450"/>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2" name="Rectangle 3451"/>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3" name="Rectangle 3452"/>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4" name="Rectangle 3453"/>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5" name="Rectangle 3454"/>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6" name="Rectangle 3455"/>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8" name="Group 3157"/>
                <p:cNvGrpSpPr/>
                <p:nvPr/>
              </p:nvGrpSpPr>
              <p:grpSpPr>
                <a:xfrm>
                  <a:off x="990600" y="4099560"/>
                  <a:ext cx="3581398" cy="152400"/>
                  <a:chOff x="926592" y="4953000"/>
                  <a:chExt cx="3645408" cy="304800"/>
                </a:xfrm>
                <a:grpFill/>
              </p:grpSpPr>
              <p:sp>
                <p:nvSpPr>
                  <p:cNvPr id="3409" name="Rectangle 340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0" name="Rectangle 340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1" name="Rectangle 341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2" name="Rectangle 341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3" name="Rectangle 341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4" name="Rectangle 341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5" name="Rectangle 341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6" name="Rectangle 341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7" name="Rectangle 341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8" name="Rectangle 341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9" name="Rectangle 341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0" name="Rectangle 341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1" name="Rectangle 342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2" name="Rectangle 342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3" name="Rectangle 342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4" name="Rectangle 342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5" name="Rectangle 342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6" name="Rectangle 342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7" name="Rectangle 342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8" name="Rectangle 342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9" name="Rectangle 342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0" name="Rectangle 342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1" name="Rectangle 343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2" name="Rectangle 343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9" name="Group 3158"/>
                <p:cNvGrpSpPr/>
                <p:nvPr/>
              </p:nvGrpSpPr>
              <p:grpSpPr>
                <a:xfrm>
                  <a:off x="990600" y="3962400"/>
                  <a:ext cx="3581398" cy="152400"/>
                  <a:chOff x="926592" y="4953000"/>
                  <a:chExt cx="3645408" cy="304800"/>
                </a:xfrm>
                <a:grpFill/>
              </p:grpSpPr>
              <p:sp>
                <p:nvSpPr>
                  <p:cNvPr id="3385" name="Rectangle 3384"/>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6" name="Rectangle 3385"/>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7" name="Rectangle 3386"/>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8" name="Rectangle 3387"/>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9" name="Rectangle 3388"/>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0" name="Rectangle 3389"/>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1" name="Rectangle 3390"/>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2" name="Rectangle 3391"/>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3" name="Rectangle 3392"/>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4" name="Rectangle 3393"/>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5" name="Rectangle 3394"/>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6" name="Rectangle 3395"/>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7" name="Rectangle 3396"/>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8" name="Rectangle 3397"/>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9" name="Rectangle 3398"/>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0" name="Rectangle 3399"/>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1" name="Rectangle 3400"/>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2" name="Rectangle 3401"/>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3" name="Rectangle 3402"/>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4" name="Rectangle 3403"/>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5" name="Rectangle 3404"/>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6" name="Rectangle 3405"/>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7" name="Rectangle 3406"/>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8" name="Rectangle 3407"/>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0" name="Group 3159"/>
                <p:cNvGrpSpPr/>
                <p:nvPr/>
              </p:nvGrpSpPr>
              <p:grpSpPr>
                <a:xfrm>
                  <a:off x="990600" y="3810000"/>
                  <a:ext cx="3581398" cy="152400"/>
                  <a:chOff x="926592" y="4953000"/>
                  <a:chExt cx="3645408" cy="304800"/>
                </a:xfrm>
                <a:grpFill/>
              </p:grpSpPr>
              <p:sp>
                <p:nvSpPr>
                  <p:cNvPr id="3361" name="Rectangle 3360"/>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2" name="Rectangle 3361"/>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3" name="Rectangle 3362"/>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4" name="Rectangle 3363"/>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5" name="Rectangle 3364"/>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6" name="Rectangle 3365"/>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7" name="Rectangle 3366"/>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8" name="Rectangle 3367"/>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9" name="Rectangle 3368"/>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0" name="Rectangle 3369"/>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1" name="Rectangle 3370"/>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2" name="Rectangle 3371"/>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3" name="Rectangle 3372"/>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4" name="Rectangle 3373"/>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5" name="Rectangle 3374"/>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6" name="Rectangle 3375"/>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7" name="Rectangle 3376"/>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8" name="Rectangle 3377"/>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 name="Rectangle 3378"/>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 name="Rectangle 3379"/>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1" name="Rectangle 3380"/>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2" name="Rectangle 3381"/>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3" name="Rectangle 3382"/>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4" name="Rectangle 3383"/>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1" name="Group 3160"/>
                <p:cNvGrpSpPr/>
                <p:nvPr/>
              </p:nvGrpSpPr>
              <p:grpSpPr>
                <a:xfrm>
                  <a:off x="990600" y="3657600"/>
                  <a:ext cx="3581398" cy="152400"/>
                  <a:chOff x="926592" y="4953000"/>
                  <a:chExt cx="3645408" cy="304800"/>
                </a:xfrm>
                <a:grpFill/>
              </p:grpSpPr>
              <p:sp>
                <p:nvSpPr>
                  <p:cNvPr id="3337" name="Rectangle 333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8" name="Rectangle 333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9" name="Rectangle 333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0" name="Rectangle 333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1" name="Rectangle 334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2" name="Rectangle 334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3" name="Rectangle 334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4" name="Rectangle 334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5" name="Rectangle 334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6" name="Rectangle 334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7" name="Rectangle 334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8" name="Rectangle 334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9" name="Rectangle 334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0" name="Rectangle 334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1" name="Rectangle 335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2" name="Rectangle 335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3" name="Rectangle 335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4" name="Rectangle 335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5" name="Rectangle 335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6" name="Rectangle 335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7" name="Rectangle 335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8" name="Rectangle 335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9" name="Rectangle 335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0" name="Rectangle 335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2" name="Group 3161"/>
                <p:cNvGrpSpPr/>
                <p:nvPr/>
              </p:nvGrpSpPr>
              <p:grpSpPr>
                <a:xfrm>
                  <a:off x="990600" y="3489960"/>
                  <a:ext cx="3581398" cy="152400"/>
                  <a:chOff x="926592" y="4953000"/>
                  <a:chExt cx="3645408" cy="304800"/>
                </a:xfrm>
                <a:grpFill/>
              </p:grpSpPr>
              <p:sp>
                <p:nvSpPr>
                  <p:cNvPr id="3313" name="Rectangle 3312"/>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4" name="Rectangle 3313"/>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5" name="Rectangle 3314"/>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6" name="Rectangle 3315"/>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7" name="Rectangle 3316"/>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8" name="Rectangle 3317"/>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9" name="Rectangle 3318"/>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0" name="Rectangle 3319"/>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1" name="Rectangle 3320"/>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2" name="Rectangle 3321"/>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3" name="Rectangle 3322"/>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4" name="Rectangle 3323"/>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5" name="Rectangle 3324"/>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6" name="Rectangle 3325"/>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7" name="Rectangle 3326"/>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8" name="Rectangle 3327"/>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9" name="Rectangle 3328"/>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0" name="Rectangle 3329"/>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1" name="Rectangle 3330"/>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2" name="Rectangle 3331"/>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3" name="Rectangle 3332"/>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4" name="Rectangle 3333"/>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5" name="Rectangle 3334"/>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6" name="Rectangle 3335"/>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3" name="Group 3162"/>
                <p:cNvGrpSpPr/>
                <p:nvPr/>
              </p:nvGrpSpPr>
              <p:grpSpPr>
                <a:xfrm>
                  <a:off x="990600" y="3352800"/>
                  <a:ext cx="3581398" cy="152400"/>
                  <a:chOff x="926592" y="4953000"/>
                  <a:chExt cx="3645408" cy="304800"/>
                </a:xfrm>
                <a:grpFill/>
              </p:grpSpPr>
              <p:sp>
                <p:nvSpPr>
                  <p:cNvPr id="3289" name="Rectangle 328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0" name="Rectangle 328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1" name="Rectangle 329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2" name="Rectangle 329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3" name="Rectangle 329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4" name="Rectangle 329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5" name="Rectangle 329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6" name="Rectangle 329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7" name="Rectangle 329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8" name="Rectangle 329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9" name="Rectangle 329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0" name="Rectangle 329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1" name="Rectangle 330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2" name="Rectangle 330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3" name="Rectangle 330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4" name="Rectangle 330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5" name="Rectangle 330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6" name="Rectangle 330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7" name="Rectangle 330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8" name="Rectangle 330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9" name="Rectangle 330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0" name="Rectangle 330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1" name="Rectangle 331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2" name="Rectangle 331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4" name="Group 3163"/>
                <p:cNvGrpSpPr/>
                <p:nvPr/>
              </p:nvGrpSpPr>
              <p:grpSpPr>
                <a:xfrm>
                  <a:off x="990600" y="3200400"/>
                  <a:ext cx="3581398" cy="152400"/>
                  <a:chOff x="926592" y="4953000"/>
                  <a:chExt cx="3645408" cy="304800"/>
                </a:xfrm>
                <a:grpFill/>
              </p:grpSpPr>
              <p:sp>
                <p:nvSpPr>
                  <p:cNvPr id="3265" name="Rectangle 3264"/>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6" name="Rectangle 3265"/>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7" name="Rectangle 3266"/>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8" name="Rectangle 3267"/>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9" name="Rectangle 3268"/>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0" name="Rectangle 3269"/>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1" name="Rectangle 3270"/>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2" name="Rectangle 3271"/>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3" name="Rectangle 3272"/>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4" name="Rectangle 3273"/>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5" name="Rectangle 3274"/>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6" name="Rectangle 3275"/>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 name="Rectangle 3276"/>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 name="Rectangle 3277"/>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9" name="Rectangle 3278"/>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0" name="Rectangle 3279"/>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1" name="Rectangle 3280"/>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2" name="Rectangle 3281"/>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3" name="Rectangle 3282"/>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4" name="Rectangle 3283"/>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5" name="Rectangle 3284"/>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6" name="Rectangle 3285"/>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7" name="Rectangle 3286"/>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8" name="Rectangle 3287"/>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5" name="Group 3164"/>
                <p:cNvGrpSpPr/>
                <p:nvPr/>
              </p:nvGrpSpPr>
              <p:grpSpPr>
                <a:xfrm>
                  <a:off x="990600" y="3048000"/>
                  <a:ext cx="3581398" cy="152400"/>
                  <a:chOff x="926592" y="4953000"/>
                  <a:chExt cx="3645408" cy="304800"/>
                </a:xfrm>
                <a:grpFill/>
              </p:grpSpPr>
              <p:sp>
                <p:nvSpPr>
                  <p:cNvPr id="3241" name="Rectangle 3240"/>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2" name="Rectangle 3241"/>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3" name="Rectangle 3242"/>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4" name="Rectangle 3243"/>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5" name="Rectangle 3244"/>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6" name="Rectangle 3245"/>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7" name="Rectangle 3246"/>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8" name="Rectangle 3247"/>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9" name="Rectangle 3248"/>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0" name="Rectangle 3249"/>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1" name="Rectangle 3250"/>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2" name="Rectangle 3251"/>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3" name="Rectangle 3252"/>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4" name="Rectangle 3253"/>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5" name="Rectangle 3254"/>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6" name="Rectangle 3255"/>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7" name="Rectangle 3256"/>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8" name="Rectangle 3257"/>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9" name="Rectangle 3258"/>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0" name="Rectangle 3259"/>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1" name="Rectangle 3260"/>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2" name="Rectangle 3261"/>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3" name="Rectangle 3262"/>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4" name="Rectangle 3263"/>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6" name="Group 3165"/>
                <p:cNvGrpSpPr/>
                <p:nvPr/>
              </p:nvGrpSpPr>
              <p:grpSpPr>
                <a:xfrm>
                  <a:off x="990600" y="2880360"/>
                  <a:ext cx="3581398" cy="152400"/>
                  <a:chOff x="926592" y="4953000"/>
                  <a:chExt cx="3645408" cy="304800"/>
                </a:xfrm>
                <a:grpFill/>
              </p:grpSpPr>
              <p:sp>
                <p:nvSpPr>
                  <p:cNvPr id="3217" name="Rectangle 3216"/>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8" name="Rectangle 3217"/>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9" name="Rectangle 3218"/>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0" name="Rectangle 3219"/>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1" name="Rectangle 3220"/>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2" name="Rectangle 3221"/>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3" name="Rectangle 3222"/>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4" name="Rectangle 3223"/>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5" name="Rectangle 3224"/>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6" name="Rectangle 3225"/>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7" name="Rectangle 3226"/>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8" name="Rectangle 3227"/>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9" name="Rectangle 3228"/>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0" name="Rectangle 3229"/>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1" name="Rectangle 3230"/>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2" name="Rectangle 3231"/>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3" name="Rectangle 3232"/>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4" name="Rectangle 3233"/>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5" name="Rectangle 3234"/>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6" name="Rectangle 3235"/>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7" name="Rectangle 3236"/>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8" name="Rectangle 3237"/>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9" name="Rectangle 3238"/>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0" name="Rectangle 3239"/>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7" name="Group 3166"/>
                <p:cNvGrpSpPr/>
                <p:nvPr/>
              </p:nvGrpSpPr>
              <p:grpSpPr>
                <a:xfrm>
                  <a:off x="990600" y="2743200"/>
                  <a:ext cx="3581398" cy="152400"/>
                  <a:chOff x="926592" y="4953000"/>
                  <a:chExt cx="3645408" cy="304800"/>
                </a:xfrm>
                <a:grpFill/>
              </p:grpSpPr>
              <p:sp>
                <p:nvSpPr>
                  <p:cNvPr id="3193" name="Rectangle 3192"/>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4" name="Rectangle 3193"/>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5" name="Rectangle 3194"/>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6" name="Rectangle 3195"/>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7" name="Rectangle 3196"/>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8" name="Rectangle 3197"/>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9" name="Rectangle 3198"/>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0" name="Rectangle 3199"/>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1" name="Rectangle 3200"/>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2" name="Rectangle 3201"/>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3" name="Rectangle 3202"/>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4" name="Rectangle 3203"/>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5" name="Rectangle 3204"/>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6" name="Rectangle 3205"/>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7" name="Rectangle 3206"/>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8" name="Rectangle 3207"/>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9" name="Rectangle 3208"/>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0" name="Rectangle 3209"/>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1" name="Rectangle 3210"/>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2" name="Rectangle 3211"/>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3" name="Rectangle 3212"/>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4" name="Rectangle 3213"/>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5" name="Rectangle 3214"/>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6" name="Rectangle 3215"/>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8" name="Group 3167"/>
                <p:cNvGrpSpPr/>
                <p:nvPr/>
              </p:nvGrpSpPr>
              <p:grpSpPr>
                <a:xfrm>
                  <a:off x="990600" y="2590800"/>
                  <a:ext cx="3581398" cy="152400"/>
                  <a:chOff x="926592" y="4953000"/>
                  <a:chExt cx="3645408" cy="304800"/>
                </a:xfrm>
                <a:grpFill/>
              </p:grpSpPr>
              <p:sp>
                <p:nvSpPr>
                  <p:cNvPr id="3169" name="Rectangle 3168"/>
                  <p:cNvSpPr/>
                  <p:nvPr/>
                </p:nvSpPr>
                <p:spPr>
                  <a:xfrm>
                    <a:off x="4413504"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0" name="Rectangle 3169"/>
                  <p:cNvSpPr/>
                  <p:nvPr/>
                </p:nvSpPr>
                <p:spPr>
                  <a:xfrm>
                    <a:off x="4267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1" name="Rectangle 3170"/>
                  <p:cNvSpPr/>
                  <p:nvPr/>
                </p:nvSpPr>
                <p:spPr>
                  <a:xfrm>
                    <a:off x="41148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2" name="Rectangle 3171"/>
                  <p:cNvSpPr/>
                  <p:nvPr/>
                </p:nvSpPr>
                <p:spPr>
                  <a:xfrm>
                    <a:off x="3968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3" name="Rectangle 3172"/>
                  <p:cNvSpPr/>
                  <p:nvPr/>
                </p:nvSpPr>
                <p:spPr>
                  <a:xfrm>
                    <a:off x="38100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4" name="Rectangle 3173"/>
                  <p:cNvSpPr/>
                  <p:nvPr/>
                </p:nvSpPr>
                <p:spPr>
                  <a:xfrm>
                    <a:off x="3663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5" name="Rectangle 3174"/>
                  <p:cNvSpPr/>
                  <p:nvPr/>
                </p:nvSpPr>
                <p:spPr>
                  <a:xfrm>
                    <a:off x="3505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6" name="Rectangle 3175"/>
                  <p:cNvSpPr/>
                  <p:nvPr/>
                </p:nvSpPr>
                <p:spPr>
                  <a:xfrm>
                    <a:off x="3358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7" name="Rectangle 3176"/>
                  <p:cNvSpPr/>
                  <p:nvPr/>
                </p:nvSpPr>
                <p:spPr>
                  <a:xfrm>
                    <a:off x="32004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8" name="Rectangle 3177"/>
                  <p:cNvSpPr/>
                  <p:nvPr/>
                </p:nvSpPr>
                <p:spPr>
                  <a:xfrm>
                    <a:off x="3054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9" name="Rectangle 3178"/>
                  <p:cNvSpPr/>
                  <p:nvPr/>
                </p:nvSpPr>
                <p:spPr>
                  <a:xfrm>
                    <a:off x="2901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0" name="Rectangle 3179"/>
                  <p:cNvSpPr/>
                  <p:nvPr/>
                </p:nvSpPr>
                <p:spPr>
                  <a:xfrm>
                    <a:off x="2755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1" name="Rectangle 3180"/>
                  <p:cNvSpPr/>
                  <p:nvPr/>
                </p:nvSpPr>
                <p:spPr>
                  <a:xfrm>
                    <a:off x="2596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2" name="Rectangle 3181"/>
                  <p:cNvSpPr/>
                  <p:nvPr/>
                </p:nvSpPr>
                <p:spPr>
                  <a:xfrm>
                    <a:off x="2450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3" name="Rectangle 3182"/>
                  <p:cNvSpPr/>
                  <p:nvPr/>
                </p:nvSpPr>
                <p:spPr>
                  <a:xfrm>
                    <a:off x="22920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4" name="Rectangle 3183"/>
                  <p:cNvSpPr/>
                  <p:nvPr/>
                </p:nvSpPr>
                <p:spPr>
                  <a:xfrm>
                    <a:off x="21457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5" name="Rectangle 3184"/>
                  <p:cNvSpPr/>
                  <p:nvPr/>
                </p:nvSpPr>
                <p:spPr>
                  <a:xfrm>
                    <a:off x="1981200"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6" name="Rectangle 3185"/>
                  <p:cNvSpPr/>
                  <p:nvPr/>
                </p:nvSpPr>
                <p:spPr>
                  <a:xfrm>
                    <a:off x="1834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7" name="Rectangle 3186"/>
                  <p:cNvSpPr/>
                  <p:nvPr/>
                </p:nvSpPr>
                <p:spPr>
                  <a:xfrm>
                    <a:off x="16824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8" name="Rectangle 3187"/>
                  <p:cNvSpPr/>
                  <p:nvPr/>
                </p:nvSpPr>
                <p:spPr>
                  <a:xfrm>
                    <a:off x="15361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9" name="Rectangle 3188"/>
                  <p:cNvSpPr/>
                  <p:nvPr/>
                </p:nvSpPr>
                <p:spPr>
                  <a:xfrm>
                    <a:off x="13776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0" name="Rectangle 3189"/>
                  <p:cNvSpPr/>
                  <p:nvPr/>
                </p:nvSpPr>
                <p:spPr>
                  <a:xfrm>
                    <a:off x="12313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1" name="Rectangle 3190"/>
                  <p:cNvSpPr/>
                  <p:nvPr/>
                </p:nvSpPr>
                <p:spPr>
                  <a:xfrm>
                    <a:off x="1072896"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2" name="Rectangle 3191"/>
                  <p:cNvSpPr/>
                  <p:nvPr/>
                </p:nvSpPr>
                <p:spPr>
                  <a:xfrm>
                    <a:off x="926592" y="4953000"/>
                    <a:ext cx="158496"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3586" name="Group 3585"/>
          <p:cNvGrpSpPr/>
          <p:nvPr/>
        </p:nvGrpSpPr>
        <p:grpSpPr>
          <a:xfrm>
            <a:off x="5714161" y="1557869"/>
            <a:ext cx="1371600" cy="2060448"/>
            <a:chOff x="914400" y="1597152"/>
            <a:chExt cx="1371600" cy="2060448"/>
          </a:xfrm>
        </p:grpSpPr>
        <p:grpSp>
          <p:nvGrpSpPr>
            <p:cNvPr id="3587" name="Group 3586"/>
            <p:cNvGrpSpPr/>
            <p:nvPr/>
          </p:nvGrpSpPr>
          <p:grpSpPr>
            <a:xfrm>
              <a:off x="914400" y="1597152"/>
              <a:ext cx="1371600" cy="841248"/>
              <a:chOff x="304800" y="1597152"/>
              <a:chExt cx="3352800" cy="1831848"/>
            </a:xfrm>
          </p:grpSpPr>
          <p:sp>
            <p:nvSpPr>
              <p:cNvPr id="3627" name="Rectangle 3626"/>
              <p:cNvSpPr/>
              <p:nvPr/>
            </p:nvSpPr>
            <p:spPr>
              <a:xfrm>
                <a:off x="304800" y="1597152"/>
                <a:ext cx="3352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8" name="Rectangle 3627"/>
              <p:cNvSpPr/>
              <p:nvPr/>
            </p:nvSpPr>
            <p:spPr>
              <a:xfrm rot="16200000">
                <a:off x="2628646" y="2400046"/>
                <a:ext cx="1828800" cy="2291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29" name="Group 3628"/>
              <p:cNvGrpSpPr/>
              <p:nvPr/>
            </p:nvGrpSpPr>
            <p:grpSpPr>
              <a:xfrm>
                <a:off x="304800" y="1865376"/>
                <a:ext cx="2281767" cy="1292352"/>
                <a:chOff x="914400" y="2514600"/>
                <a:chExt cx="3733800" cy="2584704"/>
              </a:xfrm>
            </p:grpSpPr>
            <p:sp>
              <p:nvSpPr>
                <p:cNvPr id="3632" name="Rectangle 3631"/>
                <p:cNvSpPr/>
                <p:nvPr/>
              </p:nvSpPr>
              <p:spPr>
                <a:xfrm>
                  <a:off x="914400" y="2514600"/>
                  <a:ext cx="3733800" cy="258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33" name="Group 3632"/>
                <p:cNvGrpSpPr/>
                <p:nvPr/>
              </p:nvGrpSpPr>
              <p:grpSpPr>
                <a:xfrm>
                  <a:off x="990600" y="4876800"/>
                  <a:ext cx="3581398" cy="152400"/>
                  <a:chOff x="926592" y="4953000"/>
                  <a:chExt cx="3645408" cy="304800"/>
                </a:xfrm>
              </p:grpSpPr>
              <p:sp>
                <p:nvSpPr>
                  <p:cNvPr id="4009" name="Rectangle 400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0" name="Rectangle 400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1" name="Rectangle 401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2" name="Rectangle 401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3" name="Rectangle 401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4" name="Rectangle 401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5" name="Rectangle 401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6" name="Rectangle 401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7" name="Rectangle 401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8" name="Rectangle 401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9" name="Rectangle 401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0" name="Rectangle 401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1" name="Rectangle 402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2" name="Rectangle 402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3" name="Rectangle 402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4" name="Rectangle 402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5" name="Rectangle 402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6" name="Rectangle 402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7" name="Rectangle 402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8" name="Rectangle 402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9" name="Rectangle 402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0" name="Rectangle 402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1" name="Rectangle 403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2" name="Rectangle 403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4" name="Group 3633"/>
                <p:cNvGrpSpPr/>
                <p:nvPr/>
              </p:nvGrpSpPr>
              <p:grpSpPr>
                <a:xfrm>
                  <a:off x="990600" y="4709160"/>
                  <a:ext cx="3581398" cy="152400"/>
                  <a:chOff x="926592" y="4953000"/>
                  <a:chExt cx="3645408" cy="304800"/>
                </a:xfrm>
              </p:grpSpPr>
              <p:sp>
                <p:nvSpPr>
                  <p:cNvPr id="3985" name="Rectangle 3984"/>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6" name="Rectangle 3985"/>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7" name="Rectangle 3986"/>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8" name="Rectangle 3987"/>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9" name="Rectangle 3988"/>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0" name="Rectangle 3989"/>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1" name="Rectangle 3990"/>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2" name="Rectangle 3991"/>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3" name="Rectangle 3992"/>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4" name="Rectangle 3993"/>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5" name="Rectangle 3994"/>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6" name="Rectangle 3995"/>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7" name="Rectangle 3996"/>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8" name="Rectangle 3997"/>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9" name="Rectangle 3998"/>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0" name="Rectangle 3999"/>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1" name="Rectangle 4000"/>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2" name="Rectangle 4001"/>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3" name="Rectangle 4002"/>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4" name="Rectangle 4003"/>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5" name="Rectangle 4004"/>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6" name="Rectangle 4005"/>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7" name="Rectangle 4006"/>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8" name="Rectangle 4007"/>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5" name="Group 3634"/>
                <p:cNvGrpSpPr/>
                <p:nvPr/>
              </p:nvGrpSpPr>
              <p:grpSpPr>
                <a:xfrm>
                  <a:off x="990600" y="4572000"/>
                  <a:ext cx="3581398" cy="152400"/>
                  <a:chOff x="926592" y="4953000"/>
                  <a:chExt cx="3645408" cy="304800"/>
                </a:xfrm>
              </p:grpSpPr>
              <p:sp>
                <p:nvSpPr>
                  <p:cNvPr id="3961" name="Rectangle 396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2" name="Rectangle 396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3" name="Rectangle 396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4" name="Rectangle 396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5" name="Rectangle 396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6" name="Rectangle 396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7" name="Rectangle 396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8" name="Rectangle 396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9" name="Rectangle 396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0" name="Rectangle 396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1" name="Rectangle 397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2" name="Rectangle 397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3" name="Rectangle 397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4" name="Rectangle 397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5" name="Rectangle 397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6" name="Rectangle 397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7" name="Rectangle 397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8" name="Rectangle 397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9" name="Rectangle 397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0" name="Rectangle 397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1" name="Rectangle 398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2" name="Rectangle 398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3" name="Rectangle 398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4" name="Rectangle 398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6" name="Group 3635"/>
                <p:cNvGrpSpPr/>
                <p:nvPr/>
              </p:nvGrpSpPr>
              <p:grpSpPr>
                <a:xfrm>
                  <a:off x="990600" y="4419600"/>
                  <a:ext cx="3581398" cy="152400"/>
                  <a:chOff x="926592" y="4953000"/>
                  <a:chExt cx="3645408" cy="304800"/>
                </a:xfrm>
              </p:grpSpPr>
              <p:sp>
                <p:nvSpPr>
                  <p:cNvPr id="3937" name="Rectangle 393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8" name="Rectangle 393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9" name="Rectangle 393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0" name="Rectangle 393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1" name="Rectangle 394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2" name="Rectangle 394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3" name="Rectangle 394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4" name="Rectangle 394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5" name="Rectangle 394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6" name="Rectangle 394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7" name="Rectangle 394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8" name="Rectangle 394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9" name="Rectangle 394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0" name="Rectangle 394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1" name="Rectangle 395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2" name="Rectangle 395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3" name="Rectangle 395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4" name="Rectangle 395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5" name="Rectangle 395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6" name="Rectangle 395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7" name="Rectangle 395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8" name="Rectangle 395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9" name="Rectangle 395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0" name="Rectangle 395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7" name="Group 3636"/>
                <p:cNvGrpSpPr/>
                <p:nvPr/>
              </p:nvGrpSpPr>
              <p:grpSpPr>
                <a:xfrm>
                  <a:off x="990600" y="4267200"/>
                  <a:ext cx="3581398" cy="152400"/>
                  <a:chOff x="926592" y="4953000"/>
                  <a:chExt cx="3645408" cy="304800"/>
                </a:xfrm>
              </p:grpSpPr>
              <p:sp>
                <p:nvSpPr>
                  <p:cNvPr id="3913" name="Rectangle 391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4" name="Rectangle 391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5" name="Rectangle 391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6" name="Rectangle 391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7" name="Rectangle 391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8" name="Rectangle 391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9" name="Rectangle 391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0" name="Rectangle 391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1" name="Rectangle 392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2" name="Rectangle 392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3" name="Rectangle 392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4" name="Rectangle 392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5" name="Rectangle 392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6" name="Rectangle 392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7" name="Rectangle 392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8" name="Rectangle 392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9" name="Rectangle 392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0" name="Rectangle 392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1" name="Rectangle 393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2" name="Rectangle 393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3" name="Rectangle 393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4" name="Rectangle 393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5" name="Rectangle 393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6" name="Rectangle 393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8" name="Group 3637"/>
                <p:cNvGrpSpPr/>
                <p:nvPr/>
              </p:nvGrpSpPr>
              <p:grpSpPr>
                <a:xfrm>
                  <a:off x="990600" y="4099560"/>
                  <a:ext cx="3581398" cy="152400"/>
                  <a:chOff x="926592" y="4953000"/>
                  <a:chExt cx="3645408" cy="304800"/>
                </a:xfrm>
              </p:grpSpPr>
              <p:sp>
                <p:nvSpPr>
                  <p:cNvPr id="3889" name="Rectangle 388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0" name="Rectangle 388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 name="Rectangle 389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2" name="Rectangle 389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3" name="Rectangle 389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4" name="Rectangle 389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5" name="Rectangle 389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6" name="Rectangle 389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7" name="Rectangle 389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8" name="Rectangle 389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9" name="Rectangle 389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0" name="Rectangle 389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1" name="Rectangle 390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2" name="Rectangle 390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3" name="Rectangle 390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4" name="Rectangle 390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5" name="Rectangle 390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6" name="Rectangle 390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7" name="Rectangle 390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8" name="Rectangle 390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9" name="Rectangle 390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0" name="Rectangle 390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1" name="Rectangle 391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2" name="Rectangle 391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9" name="Group 3638"/>
                <p:cNvGrpSpPr/>
                <p:nvPr/>
              </p:nvGrpSpPr>
              <p:grpSpPr>
                <a:xfrm>
                  <a:off x="990600" y="3962400"/>
                  <a:ext cx="3581398" cy="152400"/>
                  <a:chOff x="926592" y="4953000"/>
                  <a:chExt cx="3645408" cy="304800"/>
                </a:xfrm>
              </p:grpSpPr>
              <p:sp>
                <p:nvSpPr>
                  <p:cNvPr id="3865" name="Rectangle 3864"/>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6" name="Rectangle 3865"/>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7" name="Rectangle 3866"/>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8" name="Rectangle 3867"/>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9" name="Rectangle 3868"/>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0" name="Rectangle 3869"/>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1" name="Rectangle 3870"/>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2" name="Rectangle 3871"/>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3" name="Rectangle 3872"/>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4" name="Rectangle 3873"/>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5" name="Rectangle 3874"/>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6" name="Rectangle 3875"/>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7" name="Rectangle 3876"/>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8" name="Rectangle 3877"/>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9" name="Rectangle 3878"/>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0" name="Rectangle 3879"/>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1" name="Rectangle 3880"/>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2" name="Rectangle 3881"/>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3" name="Rectangle 3882"/>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4" name="Rectangle 3883"/>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5" name="Rectangle 3884"/>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6" name="Rectangle 3885"/>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7" name="Rectangle 3886"/>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8" name="Rectangle 3887"/>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0" name="Group 3639"/>
                <p:cNvGrpSpPr/>
                <p:nvPr/>
              </p:nvGrpSpPr>
              <p:grpSpPr>
                <a:xfrm>
                  <a:off x="990600" y="3810000"/>
                  <a:ext cx="3581398" cy="152400"/>
                  <a:chOff x="926592" y="4953000"/>
                  <a:chExt cx="3645408" cy="304800"/>
                </a:xfrm>
              </p:grpSpPr>
              <p:sp>
                <p:nvSpPr>
                  <p:cNvPr id="3841" name="Rectangle 384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2" name="Rectangle 384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3" name="Rectangle 384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4" name="Rectangle 384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5" name="Rectangle 384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6" name="Rectangle 384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7" name="Rectangle 384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8" name="Rectangle 384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9" name="Rectangle 384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0" name="Rectangle 384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1" name="Rectangle 385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2" name="Rectangle 385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3" name="Rectangle 385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4" name="Rectangle 385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5" name="Rectangle 385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6" name="Rectangle 385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7" name="Rectangle 385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8" name="Rectangle 385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9" name="Rectangle 385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0" name="Rectangle 385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1" name="Rectangle 386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2" name="Rectangle 386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3" name="Rectangle 386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4" name="Rectangle 386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1" name="Group 3640"/>
                <p:cNvGrpSpPr/>
                <p:nvPr/>
              </p:nvGrpSpPr>
              <p:grpSpPr>
                <a:xfrm>
                  <a:off x="990600" y="3657600"/>
                  <a:ext cx="3581398" cy="152400"/>
                  <a:chOff x="926592" y="4953000"/>
                  <a:chExt cx="3645408" cy="304800"/>
                </a:xfrm>
              </p:grpSpPr>
              <p:sp>
                <p:nvSpPr>
                  <p:cNvPr id="3817" name="Rectangle 381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8" name="Rectangle 381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9" name="Rectangle 381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0" name="Rectangle 381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1" name="Rectangle 382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2" name="Rectangle 382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3" name="Rectangle 382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4" name="Rectangle 382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5" name="Rectangle 382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6" name="Rectangle 382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7" name="Rectangle 382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8" name="Rectangle 382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9" name="Rectangle 382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0" name="Rectangle 382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1" name="Rectangle 383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2" name="Rectangle 383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3" name="Rectangle 383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4" name="Rectangle 383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5" name="Rectangle 383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6" name="Rectangle 383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7" name="Rectangle 383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8" name="Rectangle 383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9" name="Rectangle 383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0" name="Rectangle 383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2" name="Group 3641"/>
                <p:cNvGrpSpPr/>
                <p:nvPr/>
              </p:nvGrpSpPr>
              <p:grpSpPr>
                <a:xfrm>
                  <a:off x="990600" y="3489960"/>
                  <a:ext cx="3581398" cy="152400"/>
                  <a:chOff x="926592" y="4953000"/>
                  <a:chExt cx="3645408" cy="304800"/>
                </a:xfrm>
              </p:grpSpPr>
              <p:sp>
                <p:nvSpPr>
                  <p:cNvPr id="3793" name="Rectangle 379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4" name="Rectangle 379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5" name="Rectangle 379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6" name="Rectangle 379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7" name="Rectangle 379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8" name="Rectangle 379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9" name="Rectangle 379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0" name="Rectangle 379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1" name="Rectangle 380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2" name="Rectangle 380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3" name="Rectangle 380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4" name="Rectangle 380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5" name="Rectangle 380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6" name="Rectangle 380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7" name="Rectangle 380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8" name="Rectangle 380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9" name="Rectangle 380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0" name="Rectangle 380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1" name="Rectangle 381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2" name="Rectangle 381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3" name="Rectangle 381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4" name="Rectangle 381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5" name="Rectangle 381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6" name="Rectangle 381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3" name="Group 3642"/>
                <p:cNvGrpSpPr/>
                <p:nvPr/>
              </p:nvGrpSpPr>
              <p:grpSpPr>
                <a:xfrm>
                  <a:off x="990600" y="3352800"/>
                  <a:ext cx="3581398" cy="152400"/>
                  <a:chOff x="926592" y="4953000"/>
                  <a:chExt cx="3645408" cy="304800"/>
                </a:xfrm>
              </p:grpSpPr>
              <p:sp>
                <p:nvSpPr>
                  <p:cNvPr id="3769" name="Rectangle 376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0" name="Rectangle 376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1" name="Rectangle 377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2" name="Rectangle 377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3" name="Rectangle 377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4" name="Rectangle 377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5" name="Rectangle 377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6" name="Rectangle 377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7" name="Rectangle 377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8" name="Rectangle 377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9" name="Rectangle 377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0" name="Rectangle 377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1" name="Rectangle 378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2" name="Rectangle 378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3" name="Rectangle 378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4" name="Rectangle 378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5" name="Rectangle 378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6" name="Rectangle 378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7" name="Rectangle 378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8" name="Rectangle 378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9" name="Rectangle 378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 name="Rectangle 378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1" name="Rectangle 379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2" name="Rectangle 379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4" name="Group 3643"/>
                <p:cNvGrpSpPr/>
                <p:nvPr/>
              </p:nvGrpSpPr>
              <p:grpSpPr>
                <a:xfrm>
                  <a:off x="990600" y="3200400"/>
                  <a:ext cx="3581398" cy="152400"/>
                  <a:chOff x="926592" y="4953000"/>
                  <a:chExt cx="3645408" cy="304800"/>
                </a:xfrm>
              </p:grpSpPr>
              <p:sp>
                <p:nvSpPr>
                  <p:cNvPr id="3745" name="Rectangle 3744"/>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6" name="Rectangle 3745"/>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7" name="Rectangle 3746"/>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8" name="Rectangle 3747"/>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9" name="Rectangle 3748"/>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0" name="Rectangle 3749"/>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1" name="Rectangle 3750"/>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2" name="Rectangle 3751"/>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3" name="Rectangle 3752"/>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4" name="Rectangle 3753"/>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5" name="Rectangle 3754"/>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6" name="Rectangle 3755"/>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7" name="Rectangle 3756"/>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8" name="Rectangle 3757"/>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9" name="Rectangle 3758"/>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0" name="Rectangle 3759"/>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1" name="Rectangle 3760"/>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2" name="Rectangle 3761"/>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3" name="Rectangle 3762"/>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4" name="Rectangle 3763"/>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5" name="Rectangle 3764"/>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6" name="Rectangle 3765"/>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7" name="Rectangle 3766"/>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8" name="Rectangle 3767"/>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5" name="Group 3644"/>
                <p:cNvGrpSpPr/>
                <p:nvPr/>
              </p:nvGrpSpPr>
              <p:grpSpPr>
                <a:xfrm>
                  <a:off x="990600" y="3048000"/>
                  <a:ext cx="3581398" cy="152400"/>
                  <a:chOff x="926592" y="4953000"/>
                  <a:chExt cx="3645408" cy="304800"/>
                </a:xfrm>
              </p:grpSpPr>
              <p:sp>
                <p:nvSpPr>
                  <p:cNvPr id="3721" name="Rectangle 3720"/>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2" name="Rectangle 3721"/>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3" name="Rectangle 3722"/>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4" name="Rectangle 3723"/>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5" name="Rectangle 3724"/>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6" name="Rectangle 3725"/>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7" name="Rectangle 3726"/>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8" name="Rectangle 3727"/>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9" name="Rectangle 3728"/>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0" name="Rectangle 3729"/>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1" name="Rectangle 3730"/>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2" name="Rectangle 3731"/>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3" name="Rectangle 3732"/>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4" name="Rectangle 3733"/>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5" name="Rectangle 3734"/>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6" name="Rectangle 3735"/>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7" name="Rectangle 3736"/>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8" name="Rectangle 3737"/>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9" name="Rectangle 3738"/>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0" name="Rectangle 3739"/>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1" name="Rectangle 3740"/>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2" name="Rectangle 3741"/>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3" name="Rectangle 3742"/>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4" name="Rectangle 3743"/>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6" name="Group 3645"/>
                <p:cNvGrpSpPr/>
                <p:nvPr/>
              </p:nvGrpSpPr>
              <p:grpSpPr>
                <a:xfrm>
                  <a:off x="990600" y="2880360"/>
                  <a:ext cx="3581398" cy="152400"/>
                  <a:chOff x="926592" y="4953000"/>
                  <a:chExt cx="3645408" cy="304800"/>
                </a:xfrm>
              </p:grpSpPr>
              <p:sp>
                <p:nvSpPr>
                  <p:cNvPr id="3697" name="Rectangle 3696"/>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8" name="Rectangle 3697"/>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9" name="Rectangle 3698"/>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0" name="Rectangle 3699"/>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1" name="Rectangle 3700"/>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2" name="Rectangle 3701"/>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3" name="Rectangle 3702"/>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4" name="Rectangle 3703"/>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5" name="Rectangle 3704"/>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6" name="Rectangle 3705"/>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7" name="Rectangle 3706"/>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8" name="Rectangle 3707"/>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9" name="Rectangle 3708"/>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0" name="Rectangle 3709"/>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1" name="Rectangle 3710"/>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2" name="Rectangle 3711"/>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3" name="Rectangle 3712"/>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4" name="Rectangle 3713"/>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5" name="Rectangle 3714"/>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6" name="Rectangle 3715"/>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7" name="Rectangle 3716"/>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8" name="Rectangle 3717"/>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9" name="Rectangle 3718"/>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0" name="Rectangle 3719"/>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7" name="Group 3646"/>
                <p:cNvGrpSpPr/>
                <p:nvPr/>
              </p:nvGrpSpPr>
              <p:grpSpPr>
                <a:xfrm>
                  <a:off x="990600" y="2743200"/>
                  <a:ext cx="3581398" cy="152400"/>
                  <a:chOff x="926592" y="4953000"/>
                  <a:chExt cx="3645408" cy="304800"/>
                </a:xfrm>
              </p:grpSpPr>
              <p:sp>
                <p:nvSpPr>
                  <p:cNvPr id="3673" name="Rectangle 3672"/>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4" name="Rectangle 3673"/>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5" name="Rectangle 3674"/>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6" name="Rectangle 3675"/>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7" name="Rectangle 3676"/>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8" name="Rectangle 3677"/>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9" name="Rectangle 3678"/>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0" name="Rectangle 3679"/>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1" name="Rectangle 3680"/>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2" name="Rectangle 3681"/>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3" name="Rectangle 3682"/>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4" name="Rectangle 3683"/>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5" name="Rectangle 3684"/>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 name="Rectangle 3685"/>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7" name="Rectangle 3686"/>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8" name="Rectangle 3687"/>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9" name="Rectangle 3688"/>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0" name="Rectangle 3689"/>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1" name="Rectangle 3690"/>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2" name="Rectangle 3691"/>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3" name="Rectangle 3692"/>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4" name="Rectangle 3693"/>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5" name="Rectangle 3694"/>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6" name="Rectangle 3695"/>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8" name="Group 3647"/>
                <p:cNvGrpSpPr/>
                <p:nvPr/>
              </p:nvGrpSpPr>
              <p:grpSpPr>
                <a:xfrm>
                  <a:off x="990600" y="2590800"/>
                  <a:ext cx="3581398" cy="152400"/>
                  <a:chOff x="926592" y="4953000"/>
                  <a:chExt cx="3645408" cy="304800"/>
                </a:xfrm>
              </p:grpSpPr>
              <p:sp>
                <p:nvSpPr>
                  <p:cNvPr id="3649" name="Rectangle 364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0" name="Rectangle 364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1" name="Rectangle 365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2" name="Rectangle 365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3" name="Rectangle 365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4" name="Rectangle 365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5" name="Rectangle 365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6" name="Rectangle 365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7" name="Rectangle 365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8" name="Rectangle 365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9" name="Rectangle 365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0" name="Rectangle 365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1" name="Rectangle 366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2" name="Rectangle 366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3" name="Rectangle 366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4" name="Rectangle 366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5" name="Rectangle 366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6" name="Rectangle 366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7" name="Rectangle 366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8" name="Rectangle 366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9" name="Rectangle 366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0" name="Rectangle 366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1" name="Rectangle 367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2" name="Rectangle 367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630" name="Oval 3629"/>
              <p:cNvSpPr/>
              <p:nvPr/>
            </p:nvSpPr>
            <p:spPr>
              <a:xfrm>
                <a:off x="770467" y="2397252"/>
                <a:ext cx="2794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t>
                </a:r>
                <a:r>
                  <a:rPr lang="en-US" sz="1050" dirty="0" smtClean="0"/>
                  <a:t>1</a:t>
                </a:r>
                <a:endParaRPr lang="en-US" sz="1050" dirty="0"/>
              </a:p>
            </p:txBody>
          </p:sp>
          <p:sp>
            <p:nvSpPr>
              <p:cNvPr id="3631" name="Oval 3630"/>
              <p:cNvSpPr/>
              <p:nvPr/>
            </p:nvSpPr>
            <p:spPr>
              <a:xfrm>
                <a:off x="1841500" y="2397252"/>
                <a:ext cx="2794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r>
                  <a:rPr lang="en-US" sz="1050" dirty="0"/>
                  <a:t>2</a:t>
                </a:r>
              </a:p>
            </p:txBody>
          </p:sp>
        </p:grpSp>
        <p:grpSp>
          <p:nvGrpSpPr>
            <p:cNvPr id="3588" name="Group 3587"/>
            <p:cNvGrpSpPr/>
            <p:nvPr/>
          </p:nvGrpSpPr>
          <p:grpSpPr>
            <a:xfrm>
              <a:off x="922020" y="2743200"/>
              <a:ext cx="1363980" cy="914400"/>
              <a:chOff x="914400" y="1600200"/>
              <a:chExt cx="5486400" cy="3663696"/>
            </a:xfrm>
          </p:grpSpPr>
          <p:sp>
            <p:nvSpPr>
              <p:cNvPr id="3589" name="Rectangle 3588"/>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0" name="Rectangle 3589"/>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1" name="Rectangle 3590"/>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92" name="Group 3591"/>
              <p:cNvGrpSpPr/>
              <p:nvPr/>
            </p:nvGrpSpPr>
            <p:grpSpPr>
              <a:xfrm rot="16200000">
                <a:off x="1562100" y="1447800"/>
                <a:ext cx="685800" cy="990600"/>
                <a:chOff x="4114800" y="2019300"/>
                <a:chExt cx="685800" cy="990600"/>
              </a:xfrm>
            </p:grpSpPr>
            <p:sp>
              <p:nvSpPr>
                <p:cNvPr id="3625" name="Rectangle 3624"/>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6" name="Trapezoid 3625"/>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3593" name="Group 3592"/>
              <p:cNvGrpSpPr/>
              <p:nvPr/>
            </p:nvGrpSpPr>
            <p:grpSpPr>
              <a:xfrm rot="16200000">
                <a:off x="3314700" y="14478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3623" name="Rectangle 3622"/>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4" name="Trapezoid 3623"/>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3594" name="Group 3593"/>
              <p:cNvGrpSpPr/>
              <p:nvPr/>
            </p:nvGrpSpPr>
            <p:grpSpPr>
              <a:xfrm>
                <a:off x="990600" y="4876800"/>
                <a:ext cx="3581398" cy="304800"/>
                <a:chOff x="926592" y="4953000"/>
                <a:chExt cx="3645408" cy="304800"/>
              </a:xfrm>
            </p:grpSpPr>
            <p:sp>
              <p:nvSpPr>
                <p:cNvPr id="3599" name="Rectangle 3598"/>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0" name="Rectangle 3599"/>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1" name="Rectangle 3600"/>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2" name="Rectangle 3601"/>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3" name="Rectangle 3602"/>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4" name="Rectangle 3603"/>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5" name="Rectangle 3604"/>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6" name="Rectangle 3605"/>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7" name="Rectangle 3606"/>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8" name="Rectangle 3607"/>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9" name="Rectangle 3608"/>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0" name="Rectangle 3609"/>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1" name="Rectangle 3610"/>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2" name="Rectangle 3611"/>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3" name="Rectangle 3612"/>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4" name="Rectangle 3613"/>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5" name="Rectangle 3614"/>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6" name="Rectangle 3615"/>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7" name="Rectangle 3616"/>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8" name="Rectangle 3617"/>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9" name="Rectangle 3618"/>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0" name="Rectangle 3619"/>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1" name="Rectangle 3620"/>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2" name="Rectangle 3621"/>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95" name="Straight Connector 3594"/>
              <p:cNvCxnSpPr>
                <a:endCxn id="3611" idx="2"/>
              </p:cNvCxnSpPr>
              <p:nvPr/>
            </p:nvCxnSpPr>
            <p:spPr>
              <a:xfrm>
                <a:off x="2133600" y="2286000"/>
                <a:ext cx="57583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96" name="Straight Connector 3595"/>
              <p:cNvCxnSpPr>
                <a:endCxn id="3622" idx="2"/>
              </p:cNvCxnSpPr>
              <p:nvPr/>
            </p:nvCxnSpPr>
            <p:spPr>
              <a:xfrm flipH="1">
                <a:off x="1068457" y="2286000"/>
                <a:ext cx="60794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97" name="Straight Connector 3596"/>
              <p:cNvCxnSpPr/>
              <p:nvPr/>
            </p:nvCxnSpPr>
            <p:spPr>
              <a:xfrm>
                <a:off x="3884543" y="2286000"/>
                <a:ext cx="57583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98" name="Straight Connector 3597"/>
              <p:cNvCxnSpPr/>
              <p:nvPr/>
            </p:nvCxnSpPr>
            <p:spPr>
              <a:xfrm flipH="1">
                <a:off x="2819400" y="2286000"/>
                <a:ext cx="60794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033" name="Group 4032"/>
          <p:cNvGrpSpPr/>
          <p:nvPr/>
        </p:nvGrpSpPr>
        <p:grpSpPr>
          <a:xfrm>
            <a:off x="7171765" y="1628855"/>
            <a:ext cx="1379220" cy="2057400"/>
            <a:chOff x="906780" y="1600200"/>
            <a:chExt cx="1379220" cy="2057400"/>
          </a:xfrm>
        </p:grpSpPr>
        <p:grpSp>
          <p:nvGrpSpPr>
            <p:cNvPr id="4034" name="Group 4033"/>
            <p:cNvGrpSpPr/>
            <p:nvPr/>
          </p:nvGrpSpPr>
          <p:grpSpPr>
            <a:xfrm>
              <a:off x="914400" y="1600200"/>
              <a:ext cx="1371600" cy="914400"/>
              <a:chOff x="914400" y="1600200"/>
              <a:chExt cx="5486400" cy="3663696"/>
            </a:xfrm>
          </p:grpSpPr>
          <p:sp>
            <p:nvSpPr>
              <p:cNvPr id="4084" name="Rectangle 4083"/>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5" name="Rectangle 4084"/>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86" name="Group 4085"/>
              <p:cNvGrpSpPr/>
              <p:nvPr/>
            </p:nvGrpSpPr>
            <p:grpSpPr>
              <a:xfrm>
                <a:off x="914400" y="2136648"/>
                <a:ext cx="3733800" cy="2584704"/>
                <a:chOff x="914400" y="2514600"/>
                <a:chExt cx="3733800" cy="2584704"/>
              </a:xfrm>
            </p:grpSpPr>
            <p:sp>
              <p:nvSpPr>
                <p:cNvPr id="4107" name="Rectangle 4106"/>
                <p:cNvSpPr/>
                <p:nvPr/>
              </p:nvSpPr>
              <p:spPr>
                <a:xfrm>
                  <a:off x="914400" y="2514600"/>
                  <a:ext cx="3733800" cy="258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8" name="Group 4107"/>
                <p:cNvGrpSpPr/>
                <p:nvPr/>
              </p:nvGrpSpPr>
              <p:grpSpPr>
                <a:xfrm>
                  <a:off x="990600" y="4876800"/>
                  <a:ext cx="3581398" cy="152400"/>
                  <a:chOff x="926592" y="4953000"/>
                  <a:chExt cx="3645408" cy="304800"/>
                </a:xfrm>
              </p:grpSpPr>
              <p:sp>
                <p:nvSpPr>
                  <p:cNvPr id="4484" name="Rectangle 448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5" name="Rectangle 448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6" name="Rectangle 448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7" name="Rectangle 448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8" name="Rectangle 448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9" name="Rectangle 448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0" name="Rectangle 448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1" name="Rectangle 449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2" name="Rectangle 449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3" name="Rectangle 449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4" name="Rectangle 449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5" name="Rectangle 449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6" name="Rectangle 449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7" name="Rectangle 449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8" name="Rectangle 449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9" name="Rectangle 449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0" name="Rectangle 449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1" name="Rectangle 450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2" name="Rectangle 450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3" name="Rectangle 450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4" name="Rectangle 450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 name="Rectangle 450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6" name="Rectangle 450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 name="Rectangle 450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09" name="Group 4108"/>
                <p:cNvGrpSpPr/>
                <p:nvPr/>
              </p:nvGrpSpPr>
              <p:grpSpPr>
                <a:xfrm>
                  <a:off x="990600" y="4709160"/>
                  <a:ext cx="3581398" cy="152400"/>
                  <a:chOff x="926592" y="4953000"/>
                  <a:chExt cx="3645408" cy="304800"/>
                </a:xfrm>
              </p:grpSpPr>
              <p:sp>
                <p:nvSpPr>
                  <p:cNvPr id="4460" name="Rectangle 445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1" name="Rectangle 446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2" name="Rectangle 446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3" name="Rectangle 446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4" name="Rectangle 446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5" name="Rectangle 446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6" name="Rectangle 446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7" name="Rectangle 446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8" name="Rectangle 446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9" name="Rectangle 446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0" name="Rectangle 446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1" name="Rectangle 447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2" name="Rectangle 447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3" name="Rectangle 447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4" name="Rectangle 447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5" name="Rectangle 447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6" name="Rectangle 447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7" name="Rectangle 447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8" name="Rectangle 447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9" name="Rectangle 447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0" name="Rectangle 447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1" name="Rectangle 448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2" name="Rectangle 448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3" name="Rectangle 448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0" name="Group 4109"/>
                <p:cNvGrpSpPr/>
                <p:nvPr/>
              </p:nvGrpSpPr>
              <p:grpSpPr>
                <a:xfrm>
                  <a:off x="990600" y="4572000"/>
                  <a:ext cx="3581398" cy="152400"/>
                  <a:chOff x="926592" y="4953000"/>
                  <a:chExt cx="3645408" cy="304800"/>
                </a:xfrm>
              </p:grpSpPr>
              <p:sp>
                <p:nvSpPr>
                  <p:cNvPr id="4436" name="Rectangle 443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7" name="Rectangle 443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8" name="Rectangle 443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9" name="Rectangle 443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0" name="Rectangle 443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1" name="Rectangle 444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2" name="Rectangle 444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3" name="Rectangle 444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4" name="Rectangle 444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5" name="Rectangle 444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6" name="Rectangle 444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7" name="Rectangle 444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8" name="Rectangle 444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9" name="Rectangle 444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0" name="Rectangle 444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1" name="Rectangle 445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2" name="Rectangle 445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3" name="Rectangle 445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4" name="Rectangle 445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5" name="Rectangle 445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6" name="Rectangle 445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7" name="Rectangle 445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8" name="Rectangle 445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9" name="Rectangle 445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1" name="Group 4110"/>
                <p:cNvGrpSpPr/>
                <p:nvPr/>
              </p:nvGrpSpPr>
              <p:grpSpPr>
                <a:xfrm>
                  <a:off x="990600" y="4419600"/>
                  <a:ext cx="3581398" cy="152400"/>
                  <a:chOff x="926592" y="4953000"/>
                  <a:chExt cx="3645408" cy="304800"/>
                </a:xfrm>
              </p:grpSpPr>
              <p:sp>
                <p:nvSpPr>
                  <p:cNvPr id="4412" name="Rectangle 441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3" name="Rectangle 441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4" name="Rectangle 441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5" name="Rectangle 441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6" name="Rectangle 441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7" name="Rectangle 441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8" name="Rectangle 441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9" name="Rectangle 441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0" name="Rectangle 441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1" name="Rectangle 442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2" name="Rectangle 442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3" name="Rectangle 442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4" name="Rectangle 442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5" name="Rectangle 442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6" name="Rectangle 442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7" name="Rectangle 442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8" name="Rectangle 442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9" name="Rectangle 442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0" name="Rectangle 442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1" name="Rectangle 443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2" name="Rectangle 443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3" name="Rectangle 443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4" name="Rectangle 443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5" name="Rectangle 443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2" name="Group 4111"/>
                <p:cNvGrpSpPr/>
                <p:nvPr/>
              </p:nvGrpSpPr>
              <p:grpSpPr>
                <a:xfrm>
                  <a:off x="990600" y="4267200"/>
                  <a:ext cx="3581398" cy="152400"/>
                  <a:chOff x="926592" y="4953000"/>
                  <a:chExt cx="3645408" cy="304800"/>
                </a:xfrm>
              </p:grpSpPr>
              <p:sp>
                <p:nvSpPr>
                  <p:cNvPr id="4388" name="Rectangle 438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9" name="Rectangle 438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0" name="Rectangle 438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1" name="Rectangle 439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2" name="Rectangle 439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3" name="Rectangle 439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4" name="Rectangle 439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5" name="Rectangle 439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6" name="Rectangle 439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7" name="Rectangle 439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8" name="Rectangle 439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9" name="Rectangle 439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0" name="Rectangle 439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1" name="Rectangle 440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2" name="Rectangle 440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 name="Rectangle 440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4" name="Rectangle 440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5" name="Rectangle 440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6" name="Rectangle 440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7" name="Rectangle 440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8" name="Rectangle 440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9" name="Rectangle 440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0" name="Rectangle 440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1" name="Rectangle 441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3" name="Group 4112"/>
                <p:cNvGrpSpPr/>
                <p:nvPr/>
              </p:nvGrpSpPr>
              <p:grpSpPr>
                <a:xfrm>
                  <a:off x="990600" y="4099560"/>
                  <a:ext cx="3581398" cy="152400"/>
                  <a:chOff x="926592" y="4953000"/>
                  <a:chExt cx="3645408" cy="304800"/>
                </a:xfrm>
              </p:grpSpPr>
              <p:sp>
                <p:nvSpPr>
                  <p:cNvPr id="4364" name="Rectangle 436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5" name="Rectangle 436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6" name="Rectangle 436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7" name="Rectangle 436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8" name="Rectangle 436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9" name="Rectangle 436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0" name="Rectangle 436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1" name="Rectangle 437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2" name="Rectangle 437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3" name="Rectangle 437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4" name="Rectangle 437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5" name="Rectangle 437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6" name="Rectangle 437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7" name="Rectangle 437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8" name="Rectangle 437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9" name="Rectangle 437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0" name="Rectangle 437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1" name="Rectangle 438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2" name="Rectangle 438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3" name="Rectangle 438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4" name="Rectangle 438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5" name="Rectangle 438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6" name="Rectangle 438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7" name="Rectangle 438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4" name="Group 4113"/>
                <p:cNvGrpSpPr/>
                <p:nvPr/>
              </p:nvGrpSpPr>
              <p:grpSpPr>
                <a:xfrm>
                  <a:off x="990600" y="3962400"/>
                  <a:ext cx="3581398" cy="152400"/>
                  <a:chOff x="926592" y="4953000"/>
                  <a:chExt cx="3645408" cy="304800"/>
                </a:xfrm>
              </p:grpSpPr>
              <p:sp>
                <p:nvSpPr>
                  <p:cNvPr id="4340" name="Rectangle 433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1" name="Rectangle 434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2" name="Rectangle 434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3" name="Rectangle 434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4" name="Rectangle 434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5" name="Rectangle 434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6" name="Rectangle 434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7" name="Rectangle 434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8" name="Rectangle 434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9" name="Rectangle 434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0" name="Rectangle 434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1" name="Rectangle 435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2" name="Rectangle 435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3" name="Rectangle 435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4" name="Rectangle 435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5" name="Rectangle 435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6" name="Rectangle 435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7" name="Rectangle 435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8" name="Rectangle 435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9" name="Rectangle 435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0" name="Rectangle 435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1" name="Rectangle 436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2" name="Rectangle 436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3" name="Rectangle 436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5" name="Group 4114"/>
                <p:cNvGrpSpPr/>
                <p:nvPr/>
              </p:nvGrpSpPr>
              <p:grpSpPr>
                <a:xfrm>
                  <a:off x="990600" y="3810000"/>
                  <a:ext cx="3581398" cy="152400"/>
                  <a:chOff x="926592" y="4953000"/>
                  <a:chExt cx="3645408" cy="304800"/>
                </a:xfrm>
              </p:grpSpPr>
              <p:sp>
                <p:nvSpPr>
                  <p:cNvPr id="4316" name="Rectangle 431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7" name="Rectangle 431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8" name="Rectangle 431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9" name="Rectangle 431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0" name="Rectangle 431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1" name="Rectangle 432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2" name="Rectangle 432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3" name="Rectangle 432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4" name="Rectangle 432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5" name="Rectangle 432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6" name="Rectangle 432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7" name="Rectangle 432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8" name="Rectangle 432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9" name="Rectangle 432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0" name="Rectangle 432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1" name="Rectangle 433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2" name="Rectangle 433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3" name="Rectangle 433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4" name="Rectangle 433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5" name="Rectangle 433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6" name="Rectangle 433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7" name="Rectangle 433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8" name="Rectangle 433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9" name="Rectangle 433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6" name="Group 4115"/>
                <p:cNvGrpSpPr/>
                <p:nvPr/>
              </p:nvGrpSpPr>
              <p:grpSpPr>
                <a:xfrm>
                  <a:off x="990600" y="3657600"/>
                  <a:ext cx="3581398" cy="152400"/>
                  <a:chOff x="926592" y="4953000"/>
                  <a:chExt cx="3645408" cy="304800"/>
                </a:xfrm>
              </p:grpSpPr>
              <p:sp>
                <p:nvSpPr>
                  <p:cNvPr id="4292" name="Rectangle 429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3" name="Rectangle 429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4" name="Rectangle 429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5" name="Rectangle 429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6" name="Rectangle 429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7" name="Rectangle 429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8" name="Rectangle 429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9" name="Rectangle 429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0" name="Rectangle 429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 name="Rectangle 430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2" name="Rectangle 430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3" name="Rectangle 430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4" name="Rectangle 430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5" name="Rectangle 430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6" name="Rectangle 430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7" name="Rectangle 430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8" name="Rectangle 430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9" name="Rectangle 430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0" name="Rectangle 430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1" name="Rectangle 431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2" name="Rectangle 431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3" name="Rectangle 431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4" name="Rectangle 431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5" name="Rectangle 431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7" name="Group 4116"/>
                <p:cNvGrpSpPr/>
                <p:nvPr/>
              </p:nvGrpSpPr>
              <p:grpSpPr>
                <a:xfrm>
                  <a:off x="990600" y="3489960"/>
                  <a:ext cx="3581398" cy="152400"/>
                  <a:chOff x="926592" y="4953000"/>
                  <a:chExt cx="3645408" cy="304800"/>
                </a:xfrm>
              </p:grpSpPr>
              <p:sp>
                <p:nvSpPr>
                  <p:cNvPr id="4268" name="Rectangle 426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9" name="Rectangle 426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0" name="Rectangle 426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1" name="Rectangle 427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2" name="Rectangle 427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3" name="Rectangle 427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4" name="Rectangle 427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5" name="Rectangle 427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6" name="Rectangle 427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7" name="Rectangle 427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8" name="Rectangle 427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9" name="Rectangle 427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0" name="Rectangle 427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1" name="Rectangle 428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2" name="Rectangle 428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3" name="Rectangle 428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4" name="Rectangle 428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5" name="Rectangle 428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6" name="Rectangle 428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7" name="Rectangle 428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8" name="Rectangle 428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9" name="Rectangle 428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0" name="Rectangle 428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1" name="Rectangle 429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8" name="Group 4117"/>
                <p:cNvGrpSpPr/>
                <p:nvPr/>
              </p:nvGrpSpPr>
              <p:grpSpPr>
                <a:xfrm>
                  <a:off x="990600" y="3352800"/>
                  <a:ext cx="3581398" cy="152400"/>
                  <a:chOff x="926592" y="4953000"/>
                  <a:chExt cx="3645408" cy="304800"/>
                </a:xfrm>
              </p:grpSpPr>
              <p:sp>
                <p:nvSpPr>
                  <p:cNvPr id="4244" name="Rectangle 424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5" name="Rectangle 424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6" name="Rectangle 424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7" name="Rectangle 424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8" name="Rectangle 424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9" name="Rectangle 424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0" name="Rectangle 424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1" name="Rectangle 425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2" name="Rectangle 425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3" name="Rectangle 425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4" name="Rectangle 425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5" name="Rectangle 425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6" name="Rectangle 425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7" name="Rectangle 425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8" name="Rectangle 425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9" name="Rectangle 425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0" name="Rectangle 425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1" name="Rectangle 426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2" name="Rectangle 426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3" name="Rectangle 426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4" name="Rectangle 426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5" name="Rectangle 426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6" name="Rectangle 426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7" name="Rectangle 426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9" name="Group 4118"/>
                <p:cNvGrpSpPr/>
                <p:nvPr/>
              </p:nvGrpSpPr>
              <p:grpSpPr>
                <a:xfrm>
                  <a:off x="990600" y="3200400"/>
                  <a:ext cx="3581398" cy="152400"/>
                  <a:chOff x="926592" y="4953000"/>
                  <a:chExt cx="3645408" cy="304800"/>
                </a:xfrm>
              </p:grpSpPr>
              <p:sp>
                <p:nvSpPr>
                  <p:cNvPr id="4220" name="Rectangle 421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1" name="Rectangle 422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2" name="Rectangle 422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3" name="Rectangle 422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4" name="Rectangle 422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5" name="Rectangle 422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6" name="Rectangle 422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7" name="Rectangle 422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8" name="Rectangle 422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9" name="Rectangle 422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0" name="Rectangle 422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1" name="Rectangle 423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2" name="Rectangle 423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3" name="Rectangle 423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4" name="Rectangle 423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5" name="Rectangle 423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6" name="Rectangle 423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7" name="Rectangle 423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8" name="Rectangle 423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9" name="Rectangle 423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0" name="Rectangle 423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1" name="Rectangle 424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2" name="Rectangle 424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3" name="Rectangle 424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0" name="Group 4119"/>
                <p:cNvGrpSpPr/>
                <p:nvPr/>
              </p:nvGrpSpPr>
              <p:grpSpPr>
                <a:xfrm>
                  <a:off x="990600" y="3048000"/>
                  <a:ext cx="3581398" cy="152400"/>
                  <a:chOff x="926592" y="4953000"/>
                  <a:chExt cx="3645408" cy="304800"/>
                </a:xfrm>
              </p:grpSpPr>
              <p:sp>
                <p:nvSpPr>
                  <p:cNvPr id="4196" name="Rectangle 419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7" name="Rectangle 419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 name="Rectangle 419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9" name="Rectangle 419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0" name="Rectangle 419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1" name="Rectangle 420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2" name="Rectangle 420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3" name="Rectangle 420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4" name="Rectangle 420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5" name="Rectangle 420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6" name="Rectangle 420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7" name="Rectangle 420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8" name="Rectangle 420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9" name="Rectangle 420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0" name="Rectangle 420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1" name="Rectangle 421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2" name="Rectangle 421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3" name="Rectangle 421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4" name="Rectangle 421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5" name="Rectangle 421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6" name="Rectangle 421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7" name="Rectangle 421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8" name="Rectangle 421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9" name="Rectangle 421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1" name="Group 4120"/>
                <p:cNvGrpSpPr/>
                <p:nvPr/>
              </p:nvGrpSpPr>
              <p:grpSpPr>
                <a:xfrm>
                  <a:off x="990600" y="2880360"/>
                  <a:ext cx="3581398" cy="152400"/>
                  <a:chOff x="926592" y="4953000"/>
                  <a:chExt cx="3645408" cy="304800"/>
                </a:xfrm>
              </p:grpSpPr>
              <p:sp>
                <p:nvSpPr>
                  <p:cNvPr id="4172" name="Rectangle 417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3" name="Rectangle 417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4" name="Rectangle 417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5" name="Rectangle 417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6" name="Rectangle 417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7" name="Rectangle 417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8" name="Rectangle 417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9" name="Rectangle 417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0" name="Rectangle 417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1" name="Rectangle 418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2" name="Rectangle 418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3" name="Rectangle 418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4" name="Rectangle 418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5" name="Rectangle 418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6" name="Rectangle 418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7" name="Rectangle 418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8" name="Rectangle 418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9" name="Rectangle 418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0" name="Rectangle 418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1" name="Rectangle 419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2" name="Rectangle 419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3" name="Rectangle 419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4" name="Rectangle 419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5" name="Rectangle 419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2" name="Group 4121"/>
                <p:cNvGrpSpPr/>
                <p:nvPr/>
              </p:nvGrpSpPr>
              <p:grpSpPr>
                <a:xfrm>
                  <a:off x="990600" y="2743200"/>
                  <a:ext cx="3581398" cy="152400"/>
                  <a:chOff x="926592" y="4953000"/>
                  <a:chExt cx="3645408" cy="304800"/>
                </a:xfrm>
              </p:grpSpPr>
              <p:sp>
                <p:nvSpPr>
                  <p:cNvPr id="4148" name="Rectangle 414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9" name="Rectangle 414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0" name="Rectangle 414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1" name="Rectangle 415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2" name="Rectangle 415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3" name="Rectangle 415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4" name="Rectangle 415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5" name="Rectangle 415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6" name="Rectangle 415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7" name="Rectangle 415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8" name="Rectangle 415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9" name="Rectangle 415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0" name="Rectangle 415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1" name="Rectangle 416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2" name="Rectangle 416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3" name="Rectangle 416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4" name="Rectangle 416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5" name="Rectangle 416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6" name="Rectangle 416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7" name="Rectangle 416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8" name="Rectangle 416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9" name="Rectangle 416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0" name="Rectangle 416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1" name="Rectangle 417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3" name="Group 4122"/>
                <p:cNvGrpSpPr/>
                <p:nvPr/>
              </p:nvGrpSpPr>
              <p:grpSpPr>
                <a:xfrm>
                  <a:off x="990600" y="2590800"/>
                  <a:ext cx="3581398" cy="152400"/>
                  <a:chOff x="926592" y="4953000"/>
                  <a:chExt cx="3645408" cy="304800"/>
                </a:xfrm>
              </p:grpSpPr>
              <p:sp>
                <p:nvSpPr>
                  <p:cNvPr id="4124" name="Rectangle 412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5" name="Rectangle 412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6" name="Rectangle 412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7" name="Rectangle 412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8" name="Rectangle 412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9" name="Rectangle 412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0" name="Rectangle 412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1" name="Rectangle 413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2" name="Rectangle 413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3" name="Rectangle 413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4" name="Rectangle 413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5" name="Rectangle 413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6" name="Rectangle 413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7" name="Rectangle 413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8" name="Rectangle 413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9" name="Rectangle 413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0" name="Rectangle 413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1" name="Rectangle 414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2" name="Rectangle 414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3" name="Rectangle 414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4" name="Rectangle 414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5" name="Rectangle 414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6" name="Rectangle 414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7" name="Rectangle 414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087" name="Group 4086"/>
              <p:cNvGrpSpPr/>
              <p:nvPr/>
            </p:nvGrpSpPr>
            <p:grpSpPr>
              <a:xfrm>
                <a:off x="1219200" y="2286000"/>
                <a:ext cx="457200" cy="2286000"/>
                <a:chOff x="1066800" y="2286000"/>
                <a:chExt cx="457200" cy="2286000"/>
              </a:xfrm>
            </p:grpSpPr>
            <p:sp>
              <p:nvSpPr>
                <p:cNvPr id="4103" name="Oval 4102"/>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104" name="Oval 4103"/>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105" name="Oval 4104"/>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106" name="Oval 4105"/>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nvGrpSpPr>
              <p:cNvPr id="4088" name="Group 4087"/>
              <p:cNvGrpSpPr/>
              <p:nvPr/>
            </p:nvGrpSpPr>
            <p:grpSpPr>
              <a:xfrm>
                <a:off x="2133600" y="2286000"/>
                <a:ext cx="457200" cy="2286000"/>
                <a:chOff x="1066800" y="2286000"/>
                <a:chExt cx="457200" cy="2286000"/>
              </a:xfrm>
            </p:grpSpPr>
            <p:sp>
              <p:nvSpPr>
                <p:cNvPr id="4099" name="Oval 4098"/>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100" name="Oval 4099"/>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101" name="Oval 4100"/>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102" name="Oval 4101"/>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nvGrpSpPr>
              <p:cNvPr id="4089" name="Group 4088"/>
              <p:cNvGrpSpPr/>
              <p:nvPr/>
            </p:nvGrpSpPr>
            <p:grpSpPr>
              <a:xfrm>
                <a:off x="2971800" y="2286000"/>
                <a:ext cx="457200" cy="2286000"/>
                <a:chOff x="1066800" y="2286000"/>
                <a:chExt cx="457200" cy="2286000"/>
              </a:xfrm>
            </p:grpSpPr>
            <p:sp>
              <p:nvSpPr>
                <p:cNvPr id="4095" name="Oval 4094"/>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096" name="Oval 4095"/>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097" name="Oval 4096"/>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098" name="Oval 4097"/>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nvGrpSpPr>
              <p:cNvPr id="4090" name="Group 4089"/>
              <p:cNvGrpSpPr/>
              <p:nvPr/>
            </p:nvGrpSpPr>
            <p:grpSpPr>
              <a:xfrm>
                <a:off x="3886200" y="2286000"/>
                <a:ext cx="457200" cy="2286000"/>
                <a:chOff x="1066800" y="2286000"/>
                <a:chExt cx="457200" cy="2286000"/>
              </a:xfrm>
            </p:grpSpPr>
            <p:sp>
              <p:nvSpPr>
                <p:cNvPr id="4091" name="Oval 4090"/>
                <p:cNvSpPr/>
                <p:nvPr/>
              </p:nvSpPr>
              <p:spPr>
                <a:xfrm>
                  <a:off x="10668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092" name="Oval 4091"/>
                <p:cNvSpPr/>
                <p:nvPr/>
              </p:nvSpPr>
              <p:spPr>
                <a:xfrm>
                  <a:off x="1066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093" name="Oval 4092"/>
                <p:cNvSpPr/>
                <p:nvPr/>
              </p:nvSpPr>
              <p:spPr>
                <a:xfrm>
                  <a:off x="1066800" y="3505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sp>
              <p:nvSpPr>
                <p:cNvPr id="4094" name="Oval 4093"/>
                <p:cNvSpPr/>
                <p:nvPr/>
              </p:nvSpPr>
              <p:spPr>
                <a:xfrm>
                  <a:off x="1066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endParaRPr lang="en-US" sz="1050" dirty="0"/>
                </a:p>
              </p:txBody>
            </p:sp>
          </p:grpSp>
        </p:grpSp>
        <p:grpSp>
          <p:nvGrpSpPr>
            <p:cNvPr id="4035" name="Group 4034"/>
            <p:cNvGrpSpPr/>
            <p:nvPr/>
          </p:nvGrpSpPr>
          <p:grpSpPr>
            <a:xfrm>
              <a:off x="906780" y="2758440"/>
              <a:ext cx="1379220" cy="899160"/>
              <a:chOff x="914400" y="1600200"/>
              <a:chExt cx="5486400" cy="3663696"/>
            </a:xfrm>
          </p:grpSpPr>
          <p:sp>
            <p:nvSpPr>
              <p:cNvPr id="4036" name="Rectangle 4035"/>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7" name="Rectangle 4036"/>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8" name="Rectangle 4037"/>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39" name="Group 4038"/>
              <p:cNvGrpSpPr/>
              <p:nvPr/>
            </p:nvGrpSpPr>
            <p:grpSpPr>
              <a:xfrm>
                <a:off x="990600" y="4876800"/>
                <a:ext cx="3581398" cy="304800"/>
                <a:chOff x="926592" y="4953000"/>
                <a:chExt cx="3645408" cy="304800"/>
              </a:xfrm>
            </p:grpSpPr>
            <p:sp>
              <p:nvSpPr>
                <p:cNvPr id="4060" name="Rectangle 405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1" name="Rectangle 406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2" name="Rectangle 406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3" name="Rectangle 406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4" name="Rectangle 406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5" name="Rectangle 406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6" name="Rectangle 406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7" name="Rectangle 406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8" name="Rectangle 406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9" name="Rectangle 406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0" name="Rectangle 406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1" name="Rectangle 407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2" name="Rectangle 407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3" name="Rectangle 407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4" name="Rectangle 407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5" name="Rectangle 407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6" name="Rectangle 407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7" name="Rectangle 407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8" name="Rectangle 407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9" name="Rectangle 407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0" name="Rectangle 407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1" name="Rectangle 408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2" name="Rectangle 408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3" name="Rectangle 408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40" name="Group 4039"/>
              <p:cNvGrpSpPr/>
              <p:nvPr/>
            </p:nvGrpSpPr>
            <p:grpSpPr>
              <a:xfrm rot="16200000">
                <a:off x="1103243" y="2895600"/>
                <a:ext cx="685800" cy="990600"/>
                <a:chOff x="4114800" y="2019300"/>
                <a:chExt cx="685800" cy="990600"/>
              </a:xfrm>
            </p:grpSpPr>
            <p:sp>
              <p:nvSpPr>
                <p:cNvPr id="4058" name="Rectangle 4057"/>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9" name="Trapezoid 4058"/>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4041" name="Straight Connector 4040"/>
              <p:cNvCxnSpPr/>
              <p:nvPr/>
            </p:nvCxnSpPr>
            <p:spPr>
              <a:xfrm>
                <a:off x="1674743" y="3733800"/>
                <a:ext cx="306457" cy="1447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42" name="Straight Connector 4041"/>
              <p:cNvCxnSpPr>
                <a:endCxn id="4083" idx="2"/>
              </p:cNvCxnSpPr>
              <p:nvPr/>
            </p:nvCxnSpPr>
            <p:spPr>
              <a:xfrm flipH="1">
                <a:off x="1068457" y="3733800"/>
                <a:ext cx="149087" cy="1447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43" name="Group 4042"/>
              <p:cNvGrpSpPr/>
              <p:nvPr/>
            </p:nvGrpSpPr>
            <p:grpSpPr>
              <a:xfrm rot="16200000">
                <a:off x="2017643" y="2903220"/>
                <a:ext cx="685800" cy="990600"/>
                <a:chOff x="4114800" y="2019300"/>
                <a:chExt cx="685800" cy="990600"/>
              </a:xfrm>
            </p:grpSpPr>
            <p:sp>
              <p:nvSpPr>
                <p:cNvPr id="4056" name="Rectangle 4055"/>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7" name="Trapezoid 4056"/>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4044" name="Straight Connector 4043"/>
              <p:cNvCxnSpPr>
                <a:endCxn id="4071" idx="2"/>
              </p:cNvCxnSpPr>
              <p:nvPr/>
            </p:nvCxnSpPr>
            <p:spPr>
              <a:xfrm>
                <a:off x="2589143" y="3741420"/>
                <a:ext cx="276003"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45" name="Straight Connector 4044"/>
              <p:cNvCxnSpPr/>
              <p:nvPr/>
            </p:nvCxnSpPr>
            <p:spPr>
              <a:xfrm flipH="1">
                <a:off x="1981200" y="3741420"/>
                <a:ext cx="150744"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46" name="Group 4045"/>
              <p:cNvGrpSpPr/>
              <p:nvPr/>
            </p:nvGrpSpPr>
            <p:grpSpPr>
              <a:xfrm rot="16200000">
                <a:off x="2855843" y="2903220"/>
                <a:ext cx="685800" cy="990600"/>
                <a:chOff x="4114800" y="2019300"/>
                <a:chExt cx="685800" cy="990600"/>
              </a:xfrm>
            </p:grpSpPr>
            <p:sp>
              <p:nvSpPr>
                <p:cNvPr id="4054" name="Rectangle 4053"/>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5" name="Trapezoid 4054"/>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4047" name="Straight Connector 4046"/>
              <p:cNvCxnSpPr>
                <a:endCxn id="4065" idx="2"/>
              </p:cNvCxnSpPr>
              <p:nvPr/>
            </p:nvCxnSpPr>
            <p:spPr>
              <a:xfrm>
                <a:off x="3427343" y="3741420"/>
                <a:ext cx="330158"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48" name="Straight Connector 4047"/>
              <p:cNvCxnSpPr>
                <a:endCxn id="4072" idx="2"/>
              </p:cNvCxnSpPr>
              <p:nvPr/>
            </p:nvCxnSpPr>
            <p:spPr>
              <a:xfrm flipH="1">
                <a:off x="2709433" y="3741420"/>
                <a:ext cx="260711"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49" name="Group 4048"/>
              <p:cNvGrpSpPr/>
              <p:nvPr/>
            </p:nvGrpSpPr>
            <p:grpSpPr>
              <a:xfrm rot="16200000">
                <a:off x="3770243" y="2903220"/>
                <a:ext cx="685800" cy="990600"/>
                <a:chOff x="4114800" y="2019300"/>
                <a:chExt cx="685800" cy="990600"/>
              </a:xfrm>
            </p:grpSpPr>
            <p:sp>
              <p:nvSpPr>
                <p:cNvPr id="4052" name="Rectangle 4051"/>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3" name="Trapezoid 4052"/>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cxnSp>
            <p:nvCxnSpPr>
              <p:cNvPr id="4050" name="Straight Connector 4049"/>
              <p:cNvCxnSpPr/>
              <p:nvPr/>
            </p:nvCxnSpPr>
            <p:spPr>
              <a:xfrm>
                <a:off x="4341743" y="3741420"/>
                <a:ext cx="230257"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51" name="Straight Connector 4050"/>
              <p:cNvCxnSpPr>
                <a:endCxn id="4066" idx="2"/>
              </p:cNvCxnSpPr>
              <p:nvPr/>
            </p:nvCxnSpPr>
            <p:spPr>
              <a:xfrm flipH="1">
                <a:off x="3601788" y="3741420"/>
                <a:ext cx="282756" cy="1440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509" name="Group 4508"/>
          <p:cNvGrpSpPr/>
          <p:nvPr/>
        </p:nvGrpSpPr>
        <p:grpSpPr>
          <a:xfrm>
            <a:off x="5570726" y="1677646"/>
            <a:ext cx="1371600" cy="2060448"/>
            <a:chOff x="914400" y="1597152"/>
            <a:chExt cx="1371600" cy="2060448"/>
          </a:xfrm>
        </p:grpSpPr>
        <p:grpSp>
          <p:nvGrpSpPr>
            <p:cNvPr id="4510" name="Group 4509"/>
            <p:cNvGrpSpPr/>
            <p:nvPr/>
          </p:nvGrpSpPr>
          <p:grpSpPr>
            <a:xfrm>
              <a:off x="914400" y="1597152"/>
              <a:ext cx="1371600" cy="841248"/>
              <a:chOff x="304800" y="1597152"/>
              <a:chExt cx="3352800" cy="1831848"/>
            </a:xfrm>
          </p:grpSpPr>
          <p:sp>
            <p:nvSpPr>
              <p:cNvPr id="4550" name="Rectangle 4549"/>
              <p:cNvSpPr/>
              <p:nvPr/>
            </p:nvSpPr>
            <p:spPr>
              <a:xfrm>
                <a:off x="304800" y="1597152"/>
                <a:ext cx="3352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1" name="Rectangle 4550"/>
              <p:cNvSpPr/>
              <p:nvPr/>
            </p:nvSpPr>
            <p:spPr>
              <a:xfrm rot="16200000">
                <a:off x="2628646" y="2400046"/>
                <a:ext cx="1828800" cy="2291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52" name="Group 4551"/>
              <p:cNvGrpSpPr/>
              <p:nvPr/>
            </p:nvGrpSpPr>
            <p:grpSpPr>
              <a:xfrm>
                <a:off x="304800" y="1865376"/>
                <a:ext cx="2281767" cy="1292352"/>
                <a:chOff x="914400" y="2514600"/>
                <a:chExt cx="3733800" cy="2584704"/>
              </a:xfrm>
            </p:grpSpPr>
            <p:sp>
              <p:nvSpPr>
                <p:cNvPr id="4555" name="Rectangle 4554"/>
                <p:cNvSpPr/>
                <p:nvPr/>
              </p:nvSpPr>
              <p:spPr>
                <a:xfrm>
                  <a:off x="914400" y="2514600"/>
                  <a:ext cx="3733800" cy="258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56" name="Group 4555"/>
                <p:cNvGrpSpPr/>
                <p:nvPr/>
              </p:nvGrpSpPr>
              <p:grpSpPr>
                <a:xfrm>
                  <a:off x="990600" y="4876800"/>
                  <a:ext cx="3581398" cy="152400"/>
                  <a:chOff x="926592" y="4953000"/>
                  <a:chExt cx="3645408" cy="304800"/>
                </a:xfrm>
              </p:grpSpPr>
              <p:sp>
                <p:nvSpPr>
                  <p:cNvPr id="4932" name="Rectangle 493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3" name="Rectangle 493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4" name="Rectangle 493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5" name="Rectangle 493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6" name="Rectangle 493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7" name="Rectangle 493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8" name="Rectangle 493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9" name="Rectangle 493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0" name="Rectangle 493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1" name="Rectangle 494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2" name="Rectangle 494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3" name="Rectangle 494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4" name="Rectangle 494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5" name="Rectangle 494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6" name="Rectangle 494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7" name="Rectangle 494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8" name="Rectangle 494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9" name="Rectangle 494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0" name="Rectangle 494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1" name="Rectangle 495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2" name="Rectangle 495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3" name="Rectangle 495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4" name="Rectangle 495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5" name="Rectangle 495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57" name="Group 4556"/>
                <p:cNvGrpSpPr/>
                <p:nvPr/>
              </p:nvGrpSpPr>
              <p:grpSpPr>
                <a:xfrm>
                  <a:off x="990600" y="4709160"/>
                  <a:ext cx="3581398" cy="152400"/>
                  <a:chOff x="926592" y="4953000"/>
                  <a:chExt cx="3645408" cy="304800"/>
                </a:xfrm>
              </p:grpSpPr>
              <p:sp>
                <p:nvSpPr>
                  <p:cNvPr id="4908" name="Rectangle 490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9" name="Rectangle 490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0" name="Rectangle 490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1" name="Rectangle 491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2" name="Rectangle 491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3" name="Rectangle 491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4" name="Rectangle 491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5" name="Rectangle 491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6" name="Rectangle 491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7" name="Rectangle 491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8" name="Rectangle 491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9" name="Rectangle 491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0" name="Rectangle 491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1" name="Rectangle 492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2" name="Rectangle 492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3" name="Rectangle 492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4" name="Rectangle 492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5" name="Rectangle 492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6" name="Rectangle 492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7" name="Rectangle 492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8" name="Rectangle 492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9" name="Rectangle 492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0" name="Rectangle 492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1" name="Rectangle 493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58" name="Group 4557"/>
                <p:cNvGrpSpPr/>
                <p:nvPr/>
              </p:nvGrpSpPr>
              <p:grpSpPr>
                <a:xfrm>
                  <a:off x="990600" y="4572000"/>
                  <a:ext cx="3581398" cy="152400"/>
                  <a:chOff x="926592" y="4953000"/>
                  <a:chExt cx="3645408" cy="304800"/>
                </a:xfrm>
              </p:grpSpPr>
              <p:sp>
                <p:nvSpPr>
                  <p:cNvPr id="4884" name="Rectangle 488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5" name="Rectangle 488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6" name="Rectangle 488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7" name="Rectangle 488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8" name="Rectangle 488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9" name="Rectangle 488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0" name="Rectangle 488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1" name="Rectangle 489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2" name="Rectangle 489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3" name="Rectangle 489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4" name="Rectangle 489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5" name="Rectangle 489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6" name="Rectangle 489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7" name="Rectangle 489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8" name="Rectangle 489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9" name="Rectangle 489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0" name="Rectangle 489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1" name="Rectangle 490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2" name="Rectangle 490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3" name="Rectangle 490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4" name="Rectangle 490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5" name="Rectangle 490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6" name="Rectangle 490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7" name="Rectangle 490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59" name="Group 4558"/>
                <p:cNvGrpSpPr/>
                <p:nvPr/>
              </p:nvGrpSpPr>
              <p:grpSpPr>
                <a:xfrm>
                  <a:off x="990600" y="4419600"/>
                  <a:ext cx="3581398" cy="152400"/>
                  <a:chOff x="926592" y="4953000"/>
                  <a:chExt cx="3645408" cy="304800"/>
                </a:xfrm>
              </p:grpSpPr>
              <p:sp>
                <p:nvSpPr>
                  <p:cNvPr id="4860" name="Rectangle 485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1" name="Rectangle 486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2" name="Rectangle 486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3" name="Rectangle 486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4" name="Rectangle 486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5" name="Rectangle 486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6" name="Rectangle 486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7" name="Rectangle 486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8" name="Rectangle 486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9" name="Rectangle 486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0" name="Rectangle 486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1" name="Rectangle 487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2" name="Rectangle 487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3" name="Rectangle 487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4" name="Rectangle 487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5" name="Rectangle 487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6" name="Rectangle 487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7" name="Rectangle 487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8" name="Rectangle 487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9" name="Rectangle 487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0" name="Rectangle 487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1" name="Rectangle 488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2" name="Rectangle 488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3" name="Rectangle 488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0" name="Group 4559"/>
                <p:cNvGrpSpPr/>
                <p:nvPr/>
              </p:nvGrpSpPr>
              <p:grpSpPr>
                <a:xfrm>
                  <a:off x="990600" y="4267200"/>
                  <a:ext cx="3581398" cy="152400"/>
                  <a:chOff x="926592" y="4953000"/>
                  <a:chExt cx="3645408" cy="304800"/>
                </a:xfrm>
              </p:grpSpPr>
              <p:sp>
                <p:nvSpPr>
                  <p:cNvPr id="4836" name="Rectangle 483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7" name="Rectangle 483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8" name="Rectangle 483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9" name="Rectangle 483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0" name="Rectangle 483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1" name="Rectangle 484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2" name="Rectangle 484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3" name="Rectangle 484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4" name="Rectangle 484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5" name="Rectangle 484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6" name="Rectangle 484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7" name="Rectangle 484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8" name="Rectangle 484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9" name="Rectangle 484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0" name="Rectangle 484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1" name="Rectangle 485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2" name="Rectangle 485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3" name="Rectangle 485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4" name="Rectangle 485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5" name="Rectangle 485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6" name="Rectangle 485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7" name="Rectangle 485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8" name="Rectangle 485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9" name="Rectangle 485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1" name="Group 4560"/>
                <p:cNvGrpSpPr/>
                <p:nvPr/>
              </p:nvGrpSpPr>
              <p:grpSpPr>
                <a:xfrm>
                  <a:off x="990600" y="4099560"/>
                  <a:ext cx="3581398" cy="152400"/>
                  <a:chOff x="926592" y="4953000"/>
                  <a:chExt cx="3645408" cy="304800"/>
                </a:xfrm>
              </p:grpSpPr>
              <p:sp>
                <p:nvSpPr>
                  <p:cNvPr id="4812" name="Rectangle 481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3" name="Rectangle 481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4" name="Rectangle 481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5" name="Rectangle 481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6" name="Rectangle 481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7" name="Rectangle 481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8" name="Rectangle 481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9" name="Rectangle 481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0" name="Rectangle 481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1" name="Rectangle 482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2" name="Rectangle 482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3" name="Rectangle 482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4" name="Rectangle 482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5" name="Rectangle 482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6" name="Rectangle 482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7" name="Rectangle 482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8" name="Rectangle 482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9" name="Rectangle 482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0" name="Rectangle 482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1" name="Rectangle 483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2" name="Rectangle 483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3" name="Rectangle 483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4" name="Rectangle 483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5" name="Rectangle 483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2" name="Group 4561"/>
                <p:cNvGrpSpPr/>
                <p:nvPr/>
              </p:nvGrpSpPr>
              <p:grpSpPr>
                <a:xfrm>
                  <a:off x="990600" y="3962400"/>
                  <a:ext cx="3581398" cy="152400"/>
                  <a:chOff x="926592" y="4953000"/>
                  <a:chExt cx="3645408" cy="304800"/>
                </a:xfrm>
              </p:grpSpPr>
              <p:sp>
                <p:nvSpPr>
                  <p:cNvPr id="4788" name="Rectangle 478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9" name="Rectangle 478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0" name="Rectangle 478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1" name="Rectangle 479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2" name="Rectangle 479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3" name="Rectangle 479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4" name="Rectangle 479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5" name="Rectangle 479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6" name="Rectangle 479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7" name="Rectangle 479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8" name="Rectangle 479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9" name="Rectangle 479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0" name="Rectangle 479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1" name="Rectangle 480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2" name="Rectangle 480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3" name="Rectangle 480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4" name="Rectangle 480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5" name="Rectangle 480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6" name="Rectangle 480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7" name="Rectangle 480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8" name="Rectangle 480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9" name="Rectangle 480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0" name="Rectangle 480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1" name="Rectangle 481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3" name="Group 4562"/>
                <p:cNvGrpSpPr/>
                <p:nvPr/>
              </p:nvGrpSpPr>
              <p:grpSpPr>
                <a:xfrm>
                  <a:off x="990600" y="3810000"/>
                  <a:ext cx="3581398" cy="152400"/>
                  <a:chOff x="926592" y="4953000"/>
                  <a:chExt cx="3645408" cy="304800"/>
                </a:xfrm>
              </p:grpSpPr>
              <p:sp>
                <p:nvSpPr>
                  <p:cNvPr id="4764" name="Rectangle 476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5" name="Rectangle 476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6" name="Rectangle 476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7" name="Rectangle 476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8" name="Rectangle 476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9" name="Rectangle 476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0" name="Rectangle 476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1" name="Rectangle 477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2" name="Rectangle 477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3" name="Rectangle 477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4" name="Rectangle 477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5" name="Rectangle 477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6" name="Rectangle 477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7" name="Rectangle 477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8" name="Rectangle 477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9" name="Rectangle 477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0" name="Rectangle 477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1" name="Rectangle 478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2" name="Rectangle 478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3" name="Rectangle 478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4" name="Rectangle 478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5" name="Rectangle 478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6" name="Rectangle 478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7" name="Rectangle 478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4" name="Group 4563"/>
                <p:cNvGrpSpPr/>
                <p:nvPr/>
              </p:nvGrpSpPr>
              <p:grpSpPr>
                <a:xfrm>
                  <a:off x="990600" y="3657600"/>
                  <a:ext cx="3581398" cy="152400"/>
                  <a:chOff x="926592" y="4953000"/>
                  <a:chExt cx="3645408" cy="304800"/>
                </a:xfrm>
              </p:grpSpPr>
              <p:sp>
                <p:nvSpPr>
                  <p:cNvPr id="4740" name="Rectangle 473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1" name="Rectangle 474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2" name="Rectangle 474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3" name="Rectangle 474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4" name="Rectangle 474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5" name="Rectangle 474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6" name="Rectangle 474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7" name="Rectangle 474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8" name="Rectangle 474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9" name="Rectangle 474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0" name="Rectangle 474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1" name="Rectangle 475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2" name="Rectangle 475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3" name="Rectangle 475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4" name="Rectangle 475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5" name="Rectangle 475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6" name="Rectangle 475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7" name="Rectangle 475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8" name="Rectangle 475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9" name="Rectangle 475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0" name="Rectangle 475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1" name="Rectangle 476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2" name="Rectangle 476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3" name="Rectangle 476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5" name="Group 4564"/>
                <p:cNvGrpSpPr/>
                <p:nvPr/>
              </p:nvGrpSpPr>
              <p:grpSpPr>
                <a:xfrm>
                  <a:off x="990600" y="3489960"/>
                  <a:ext cx="3581398" cy="152400"/>
                  <a:chOff x="926592" y="4953000"/>
                  <a:chExt cx="3645408" cy="304800"/>
                </a:xfrm>
              </p:grpSpPr>
              <p:sp>
                <p:nvSpPr>
                  <p:cNvPr id="4716" name="Rectangle 471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7" name="Rectangle 471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8" name="Rectangle 471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9" name="Rectangle 471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0" name="Rectangle 471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1" name="Rectangle 472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2" name="Rectangle 472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3" name="Rectangle 472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4" name="Rectangle 472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5" name="Rectangle 472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6" name="Rectangle 472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7" name="Rectangle 472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8" name="Rectangle 472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9" name="Rectangle 472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0" name="Rectangle 472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1" name="Rectangle 473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2" name="Rectangle 473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3" name="Rectangle 473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4" name="Rectangle 473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5" name="Rectangle 473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6" name="Rectangle 473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7" name="Rectangle 473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8" name="Rectangle 473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9" name="Rectangle 473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6" name="Group 4565"/>
                <p:cNvGrpSpPr/>
                <p:nvPr/>
              </p:nvGrpSpPr>
              <p:grpSpPr>
                <a:xfrm>
                  <a:off x="990600" y="3352800"/>
                  <a:ext cx="3581398" cy="152400"/>
                  <a:chOff x="926592" y="4953000"/>
                  <a:chExt cx="3645408" cy="304800"/>
                </a:xfrm>
              </p:grpSpPr>
              <p:sp>
                <p:nvSpPr>
                  <p:cNvPr id="4692" name="Rectangle 469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3" name="Rectangle 469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4" name="Rectangle 469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5" name="Rectangle 469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6" name="Rectangle 469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7" name="Rectangle 469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8" name="Rectangle 469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9" name="Rectangle 469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0" name="Rectangle 469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1" name="Rectangle 470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2" name="Rectangle 470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3" name="Rectangle 470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4" name="Rectangle 470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5" name="Rectangle 470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6" name="Rectangle 470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7" name="Rectangle 470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8" name="Rectangle 470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9" name="Rectangle 470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 name="Rectangle 470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1" name="Rectangle 471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2" name="Rectangle 471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3" name="Rectangle 471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4" name="Rectangle 471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5" name="Rectangle 471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7" name="Group 4566"/>
                <p:cNvGrpSpPr/>
                <p:nvPr/>
              </p:nvGrpSpPr>
              <p:grpSpPr>
                <a:xfrm>
                  <a:off x="990600" y="3200400"/>
                  <a:ext cx="3581398" cy="152400"/>
                  <a:chOff x="926592" y="4953000"/>
                  <a:chExt cx="3645408" cy="304800"/>
                </a:xfrm>
              </p:grpSpPr>
              <p:sp>
                <p:nvSpPr>
                  <p:cNvPr id="4668" name="Rectangle 4667"/>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9" name="Rectangle 4668"/>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0" name="Rectangle 4669"/>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1" name="Rectangle 4670"/>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2" name="Rectangle 4671"/>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3" name="Rectangle 4672"/>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4" name="Rectangle 4673"/>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5" name="Rectangle 4674"/>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6" name="Rectangle 4675"/>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7" name="Rectangle 4676"/>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8" name="Rectangle 4677"/>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9" name="Rectangle 4678"/>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0" name="Rectangle 4679"/>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1" name="Rectangle 4680"/>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2" name="Rectangle 4681"/>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3" name="Rectangle 4682"/>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4" name="Rectangle 4683"/>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5" name="Rectangle 4684"/>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6" name="Rectangle 4685"/>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7" name="Rectangle 4686"/>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8" name="Rectangle 4687"/>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9" name="Rectangle 4688"/>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0" name="Rectangle 4689"/>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1" name="Rectangle 4690"/>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8" name="Group 4567"/>
                <p:cNvGrpSpPr/>
                <p:nvPr/>
              </p:nvGrpSpPr>
              <p:grpSpPr>
                <a:xfrm>
                  <a:off x="990600" y="3048000"/>
                  <a:ext cx="3581398" cy="152400"/>
                  <a:chOff x="926592" y="4953000"/>
                  <a:chExt cx="3645408" cy="304800"/>
                </a:xfrm>
              </p:grpSpPr>
              <p:sp>
                <p:nvSpPr>
                  <p:cNvPr id="4644" name="Rectangle 4643"/>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5" name="Rectangle 4644"/>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6" name="Rectangle 4645"/>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7" name="Rectangle 4646"/>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8" name="Rectangle 4647"/>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9" name="Rectangle 4648"/>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0" name="Rectangle 4649"/>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1" name="Rectangle 4650"/>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2" name="Rectangle 4651"/>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3" name="Rectangle 4652"/>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4" name="Rectangle 4653"/>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5" name="Rectangle 4654"/>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6" name="Rectangle 4655"/>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7" name="Rectangle 4656"/>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8" name="Rectangle 4657"/>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9" name="Rectangle 4658"/>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0" name="Rectangle 4659"/>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1" name="Rectangle 4660"/>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2" name="Rectangle 4661"/>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3" name="Rectangle 4662"/>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4" name="Rectangle 4663"/>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5" name="Rectangle 4664"/>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6" name="Rectangle 4665"/>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7" name="Rectangle 4666"/>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9" name="Group 4568"/>
                <p:cNvGrpSpPr/>
                <p:nvPr/>
              </p:nvGrpSpPr>
              <p:grpSpPr>
                <a:xfrm>
                  <a:off x="990600" y="2880360"/>
                  <a:ext cx="3581398" cy="152400"/>
                  <a:chOff x="926592" y="4953000"/>
                  <a:chExt cx="3645408" cy="304800"/>
                </a:xfrm>
              </p:grpSpPr>
              <p:sp>
                <p:nvSpPr>
                  <p:cNvPr id="4620" name="Rectangle 4619"/>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1" name="Rectangle 4620"/>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2" name="Rectangle 4621"/>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3" name="Rectangle 4622"/>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4" name="Rectangle 4623"/>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5" name="Rectangle 4624"/>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6" name="Rectangle 4625"/>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7" name="Rectangle 4626"/>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8" name="Rectangle 4627"/>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9" name="Rectangle 4628"/>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0" name="Rectangle 4629"/>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1" name="Rectangle 4630"/>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2" name="Rectangle 4631"/>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3" name="Rectangle 4632"/>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4" name="Rectangle 4633"/>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5" name="Rectangle 4634"/>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6" name="Rectangle 4635"/>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7" name="Rectangle 4636"/>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8" name="Rectangle 4637"/>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9" name="Rectangle 4638"/>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0" name="Rectangle 4639"/>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1" name="Rectangle 4640"/>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2" name="Rectangle 4641"/>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3" name="Rectangle 4642"/>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70" name="Group 4569"/>
                <p:cNvGrpSpPr/>
                <p:nvPr/>
              </p:nvGrpSpPr>
              <p:grpSpPr>
                <a:xfrm>
                  <a:off x="990600" y="2743200"/>
                  <a:ext cx="3581398" cy="152400"/>
                  <a:chOff x="926592" y="4953000"/>
                  <a:chExt cx="3645408" cy="304800"/>
                </a:xfrm>
              </p:grpSpPr>
              <p:sp>
                <p:nvSpPr>
                  <p:cNvPr id="4596" name="Rectangle 4595"/>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7" name="Rectangle 4596"/>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8" name="Rectangle 4597"/>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9" name="Rectangle 4598"/>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0" name="Rectangle 4599"/>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1" name="Rectangle 4600"/>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2" name="Rectangle 4601"/>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3" name="Rectangle 4602"/>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4" name="Rectangle 4603"/>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5" name="Rectangle 4604"/>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6" name="Rectangle 4605"/>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7" name="Rectangle 4606"/>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 name="Rectangle 4607"/>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9" name="Rectangle 4608"/>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0" name="Rectangle 4609"/>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1" name="Rectangle 4610"/>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2" name="Rectangle 4611"/>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3" name="Rectangle 4612"/>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4" name="Rectangle 4613"/>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5" name="Rectangle 4614"/>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6" name="Rectangle 4615"/>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7" name="Rectangle 4616"/>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8" name="Rectangle 4617"/>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9" name="Rectangle 4618"/>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71" name="Group 4570"/>
                <p:cNvGrpSpPr/>
                <p:nvPr/>
              </p:nvGrpSpPr>
              <p:grpSpPr>
                <a:xfrm>
                  <a:off x="990600" y="2590800"/>
                  <a:ext cx="3581398" cy="152400"/>
                  <a:chOff x="926592" y="4953000"/>
                  <a:chExt cx="3645408" cy="304800"/>
                </a:xfrm>
              </p:grpSpPr>
              <p:sp>
                <p:nvSpPr>
                  <p:cNvPr id="4572" name="Rectangle 457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3" name="Rectangle 457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4" name="Rectangle 457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5" name="Rectangle 457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6" name="Rectangle 457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7" name="Rectangle 457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8" name="Rectangle 457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9" name="Rectangle 457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0" name="Rectangle 457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1" name="Rectangle 458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2" name="Rectangle 458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3" name="Rectangle 458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4" name="Rectangle 458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5" name="Rectangle 458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6" name="Rectangle 458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7" name="Rectangle 458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8" name="Rectangle 458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9" name="Rectangle 458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0" name="Rectangle 458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1" name="Rectangle 459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2" name="Rectangle 459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3" name="Rectangle 459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4" name="Rectangle 459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5" name="Rectangle 459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553" name="Oval 4552"/>
              <p:cNvSpPr/>
              <p:nvPr/>
            </p:nvSpPr>
            <p:spPr>
              <a:xfrm>
                <a:off x="770467" y="2397252"/>
                <a:ext cx="2794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t>
                </a:r>
                <a:r>
                  <a:rPr lang="en-US" sz="1050" dirty="0" smtClean="0"/>
                  <a:t>1</a:t>
                </a:r>
                <a:endParaRPr lang="en-US" sz="1050" dirty="0"/>
              </a:p>
            </p:txBody>
          </p:sp>
          <p:sp>
            <p:nvSpPr>
              <p:cNvPr id="4554" name="Oval 4553"/>
              <p:cNvSpPr/>
              <p:nvPr/>
            </p:nvSpPr>
            <p:spPr>
              <a:xfrm>
                <a:off x="1841500" y="2397252"/>
                <a:ext cx="2794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t>
                </a:r>
                <a:r>
                  <a:rPr lang="en-US" sz="1050" dirty="0"/>
                  <a:t>2</a:t>
                </a:r>
              </a:p>
            </p:txBody>
          </p:sp>
        </p:grpSp>
        <p:grpSp>
          <p:nvGrpSpPr>
            <p:cNvPr id="4511" name="Group 4510"/>
            <p:cNvGrpSpPr/>
            <p:nvPr/>
          </p:nvGrpSpPr>
          <p:grpSpPr>
            <a:xfrm>
              <a:off x="922020" y="2743200"/>
              <a:ext cx="1363980" cy="914400"/>
              <a:chOff x="914400" y="1600200"/>
              <a:chExt cx="5486400" cy="3663696"/>
            </a:xfrm>
          </p:grpSpPr>
          <p:sp>
            <p:nvSpPr>
              <p:cNvPr id="4512" name="Rectangle 4511"/>
              <p:cNvSpPr/>
              <p:nvPr/>
            </p:nvSpPr>
            <p:spPr>
              <a:xfrm>
                <a:off x="914400" y="1600200"/>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3" name="Rectangle 4512"/>
              <p:cNvSpPr/>
              <p:nvPr/>
            </p:nvSpPr>
            <p:spPr>
              <a:xfrm>
                <a:off x="914400" y="4879241"/>
                <a:ext cx="3733800" cy="3749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4" name="Rectangle 4513"/>
              <p:cNvSpPr/>
              <p:nvPr/>
            </p:nvSpPr>
            <p:spPr>
              <a:xfrm rot="16200000">
                <a:off x="4384548" y="3247644"/>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15" name="Group 4514"/>
              <p:cNvGrpSpPr/>
              <p:nvPr/>
            </p:nvGrpSpPr>
            <p:grpSpPr>
              <a:xfrm rot="16200000">
                <a:off x="1562100" y="1447800"/>
                <a:ext cx="685800" cy="990600"/>
                <a:chOff x="4114800" y="2019300"/>
                <a:chExt cx="685800" cy="990600"/>
              </a:xfrm>
            </p:grpSpPr>
            <p:sp>
              <p:nvSpPr>
                <p:cNvPr id="4548" name="Rectangle 4547"/>
                <p:cNvSpPr/>
                <p:nvPr/>
              </p:nvSpPr>
              <p:spPr>
                <a:xfrm rot="5400000">
                  <a:off x="4191000" y="2400300"/>
                  <a:ext cx="990600" cy="228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9" name="Trapezoid 4548"/>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#1</a:t>
                  </a:r>
                  <a:endParaRPr lang="en-US" sz="1100" dirty="0"/>
                </a:p>
              </p:txBody>
            </p:sp>
          </p:grpSp>
          <p:grpSp>
            <p:nvGrpSpPr>
              <p:cNvPr id="4516" name="Group 4515"/>
              <p:cNvGrpSpPr/>
              <p:nvPr/>
            </p:nvGrpSpPr>
            <p:grpSpPr>
              <a:xfrm rot="16200000">
                <a:off x="3314700" y="1447800"/>
                <a:ext cx="685800" cy="990600"/>
                <a:chOff x="4114800" y="2019300"/>
                <a:chExt cx="685800" cy="9906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4546" name="Rectangle 4545"/>
                <p:cNvSpPr/>
                <p:nvPr/>
              </p:nvSpPr>
              <p:spPr>
                <a:xfrm rot="5400000">
                  <a:off x="4191000" y="2400300"/>
                  <a:ext cx="990600" cy="228600"/>
                </a:xfrm>
                <a:prstGeom prst="rect">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7" name="Trapezoid 4546"/>
                <p:cNvSpPr/>
                <p:nvPr/>
              </p:nvSpPr>
              <p:spPr>
                <a:xfrm rot="5400000">
                  <a:off x="4114800" y="2286000"/>
                  <a:ext cx="457200" cy="457200"/>
                </a:xfrm>
                <a:prstGeom prst="trapezoid">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#2</a:t>
                  </a:r>
                  <a:endParaRPr lang="en-US" sz="1100" dirty="0"/>
                </a:p>
              </p:txBody>
            </p:sp>
          </p:grpSp>
          <p:grpSp>
            <p:nvGrpSpPr>
              <p:cNvPr id="4517" name="Group 4516"/>
              <p:cNvGrpSpPr/>
              <p:nvPr/>
            </p:nvGrpSpPr>
            <p:grpSpPr>
              <a:xfrm>
                <a:off x="990600" y="4876800"/>
                <a:ext cx="3581398" cy="304800"/>
                <a:chOff x="926592" y="4953000"/>
                <a:chExt cx="3645408" cy="304800"/>
              </a:xfrm>
            </p:grpSpPr>
            <p:sp>
              <p:nvSpPr>
                <p:cNvPr id="4522" name="Rectangle 4521"/>
                <p:cNvSpPr/>
                <p:nvPr/>
              </p:nvSpPr>
              <p:spPr>
                <a:xfrm>
                  <a:off x="4413504"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3" name="Rectangle 4522"/>
                <p:cNvSpPr/>
                <p:nvPr/>
              </p:nvSpPr>
              <p:spPr>
                <a:xfrm>
                  <a:off x="4267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4" name="Rectangle 4523"/>
                <p:cNvSpPr/>
                <p:nvPr/>
              </p:nvSpPr>
              <p:spPr>
                <a:xfrm>
                  <a:off x="41148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5" name="Rectangle 4524"/>
                <p:cNvSpPr/>
                <p:nvPr/>
              </p:nvSpPr>
              <p:spPr>
                <a:xfrm>
                  <a:off x="3968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6" name="Rectangle 4525"/>
                <p:cNvSpPr/>
                <p:nvPr/>
              </p:nvSpPr>
              <p:spPr>
                <a:xfrm>
                  <a:off x="38100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7" name="Rectangle 4526"/>
                <p:cNvSpPr/>
                <p:nvPr/>
              </p:nvSpPr>
              <p:spPr>
                <a:xfrm>
                  <a:off x="3663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8" name="Rectangle 4527"/>
                <p:cNvSpPr/>
                <p:nvPr/>
              </p:nvSpPr>
              <p:spPr>
                <a:xfrm>
                  <a:off x="3505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9" name="Rectangle 4528"/>
                <p:cNvSpPr/>
                <p:nvPr/>
              </p:nvSpPr>
              <p:spPr>
                <a:xfrm>
                  <a:off x="3358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0" name="Rectangle 4529"/>
                <p:cNvSpPr/>
                <p:nvPr/>
              </p:nvSpPr>
              <p:spPr>
                <a:xfrm>
                  <a:off x="32004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1" name="Rectangle 4530"/>
                <p:cNvSpPr/>
                <p:nvPr/>
              </p:nvSpPr>
              <p:spPr>
                <a:xfrm>
                  <a:off x="3054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2" name="Rectangle 4531"/>
                <p:cNvSpPr/>
                <p:nvPr/>
              </p:nvSpPr>
              <p:spPr>
                <a:xfrm>
                  <a:off x="2901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3" name="Rectangle 4532"/>
                <p:cNvSpPr/>
                <p:nvPr/>
              </p:nvSpPr>
              <p:spPr>
                <a:xfrm>
                  <a:off x="2755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4" name="Rectangle 4533"/>
                <p:cNvSpPr/>
                <p:nvPr/>
              </p:nvSpPr>
              <p:spPr>
                <a:xfrm>
                  <a:off x="2596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5" name="Rectangle 4534"/>
                <p:cNvSpPr/>
                <p:nvPr/>
              </p:nvSpPr>
              <p:spPr>
                <a:xfrm>
                  <a:off x="2450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6" name="Rectangle 4535"/>
                <p:cNvSpPr/>
                <p:nvPr/>
              </p:nvSpPr>
              <p:spPr>
                <a:xfrm>
                  <a:off x="22920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7" name="Rectangle 4536"/>
                <p:cNvSpPr/>
                <p:nvPr/>
              </p:nvSpPr>
              <p:spPr>
                <a:xfrm>
                  <a:off x="21457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8" name="Rectangle 4537"/>
                <p:cNvSpPr/>
                <p:nvPr/>
              </p:nvSpPr>
              <p:spPr>
                <a:xfrm>
                  <a:off x="1981200"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9" name="Rectangle 4538"/>
                <p:cNvSpPr/>
                <p:nvPr/>
              </p:nvSpPr>
              <p:spPr>
                <a:xfrm>
                  <a:off x="1834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0" name="Rectangle 4539"/>
                <p:cNvSpPr/>
                <p:nvPr/>
              </p:nvSpPr>
              <p:spPr>
                <a:xfrm>
                  <a:off x="16824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1" name="Rectangle 4540"/>
                <p:cNvSpPr/>
                <p:nvPr/>
              </p:nvSpPr>
              <p:spPr>
                <a:xfrm>
                  <a:off x="15361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2" name="Rectangle 4541"/>
                <p:cNvSpPr/>
                <p:nvPr/>
              </p:nvSpPr>
              <p:spPr>
                <a:xfrm>
                  <a:off x="13776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3" name="Rectangle 4542"/>
                <p:cNvSpPr/>
                <p:nvPr/>
              </p:nvSpPr>
              <p:spPr>
                <a:xfrm>
                  <a:off x="12313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4" name="Rectangle 4543"/>
                <p:cNvSpPr/>
                <p:nvPr/>
              </p:nvSpPr>
              <p:spPr>
                <a:xfrm>
                  <a:off x="1072896"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5" name="Rectangle 4544"/>
                <p:cNvSpPr/>
                <p:nvPr/>
              </p:nvSpPr>
              <p:spPr>
                <a:xfrm>
                  <a:off x="926592" y="4953000"/>
                  <a:ext cx="15849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18" name="Straight Connector 4517"/>
              <p:cNvCxnSpPr>
                <a:endCxn id="4534" idx="2"/>
              </p:cNvCxnSpPr>
              <p:nvPr/>
            </p:nvCxnSpPr>
            <p:spPr>
              <a:xfrm>
                <a:off x="2133600" y="2286000"/>
                <a:ext cx="57583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19" name="Straight Connector 4518"/>
              <p:cNvCxnSpPr>
                <a:endCxn id="4545" idx="2"/>
              </p:cNvCxnSpPr>
              <p:nvPr/>
            </p:nvCxnSpPr>
            <p:spPr>
              <a:xfrm flipH="1">
                <a:off x="1068457" y="2286000"/>
                <a:ext cx="60794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20" name="Straight Connector 4519"/>
              <p:cNvCxnSpPr/>
              <p:nvPr/>
            </p:nvCxnSpPr>
            <p:spPr>
              <a:xfrm>
                <a:off x="3884543" y="2286000"/>
                <a:ext cx="57583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21" name="Straight Connector 4520"/>
              <p:cNvCxnSpPr/>
              <p:nvPr/>
            </p:nvCxnSpPr>
            <p:spPr>
              <a:xfrm flipH="1">
                <a:off x="2819400" y="2286000"/>
                <a:ext cx="607943" cy="2895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4956" name="Slide Number Placeholder 4955"/>
          <p:cNvSpPr>
            <a:spLocks noGrp="1"/>
          </p:cNvSpPr>
          <p:nvPr>
            <p:ph type="sldNum" sz="quarter" idx="12"/>
          </p:nvPr>
        </p:nvSpPr>
        <p:spPr/>
        <p:txBody>
          <a:bodyPr/>
          <a:lstStyle/>
          <a:p>
            <a:fld id="{672F3E40-D06C-4DEE-8EAE-B29D07B0D332}" type="slidenum">
              <a:rPr lang="en-US" smtClean="0"/>
              <a:pPr/>
              <a:t>26</a:t>
            </a:fld>
            <a:endParaRPr lang="en-US" dirty="0"/>
          </a:p>
        </p:txBody>
      </p:sp>
    </p:spTree>
    <p:extLst>
      <p:ext uri="{BB962C8B-B14F-4D97-AF65-F5344CB8AC3E}">
        <p14:creationId xmlns:p14="http://schemas.microsoft.com/office/powerpoint/2010/main" xmlns="" val="34475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Plate vs. Camera Position</a:t>
            </a:r>
            <a:endParaRPr lang="en-US" dirty="0"/>
          </a:p>
        </p:txBody>
      </p:sp>
      <p:grpSp>
        <p:nvGrpSpPr>
          <p:cNvPr id="539" name="Group 538"/>
          <p:cNvGrpSpPr/>
          <p:nvPr/>
        </p:nvGrpSpPr>
        <p:grpSpPr>
          <a:xfrm>
            <a:off x="458787" y="1451854"/>
            <a:ext cx="5195887" cy="2226384"/>
            <a:chOff x="458788" y="1451854"/>
            <a:chExt cx="2556012" cy="1157514"/>
          </a:xfrm>
        </p:grpSpPr>
        <p:grpSp>
          <p:nvGrpSpPr>
            <p:cNvPr id="4" name="Group 3"/>
            <p:cNvGrpSpPr/>
            <p:nvPr/>
          </p:nvGrpSpPr>
          <p:grpSpPr>
            <a:xfrm>
              <a:off x="1578883" y="1531938"/>
              <a:ext cx="1435917" cy="990600"/>
              <a:chOff x="952500" y="1600200"/>
              <a:chExt cx="5486400" cy="3657601"/>
            </a:xfrm>
          </p:grpSpPr>
          <p:sp>
            <p:nvSpPr>
              <p:cNvPr id="5" name="Rectangle 4"/>
              <p:cNvSpPr/>
              <p:nvPr/>
            </p:nvSpPr>
            <p:spPr>
              <a:xfrm>
                <a:off x="952500" y="1600201"/>
                <a:ext cx="5486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6" name="Group 5"/>
              <p:cNvGrpSpPr/>
              <p:nvPr/>
            </p:nvGrpSpPr>
            <p:grpSpPr>
              <a:xfrm>
                <a:off x="2819400" y="1676399"/>
                <a:ext cx="1981200" cy="3505201"/>
                <a:chOff x="1676400" y="1676399"/>
                <a:chExt cx="1981200" cy="3505201"/>
              </a:xfrm>
            </p:grpSpPr>
            <p:sp>
              <p:nvSpPr>
                <p:cNvPr id="12" name="Rectangle 11"/>
                <p:cNvSpPr/>
                <p:nvPr/>
              </p:nvSpPr>
              <p:spPr>
                <a:xfrm flipV="1">
                  <a:off x="1676400" y="1676399"/>
                  <a:ext cx="1981200" cy="3505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3" name="Group 12"/>
                <p:cNvGrpSpPr/>
                <p:nvPr/>
              </p:nvGrpSpPr>
              <p:grpSpPr>
                <a:xfrm>
                  <a:off x="1752600" y="1749303"/>
                  <a:ext cx="1796689" cy="3356097"/>
                  <a:chOff x="1752600" y="1749303"/>
                  <a:chExt cx="1796689" cy="3520669"/>
                </a:xfrm>
              </p:grpSpPr>
              <p:sp>
                <p:nvSpPr>
                  <p:cNvPr id="14" name="Rectangle 13"/>
                  <p:cNvSpPr/>
                  <p:nvPr/>
                </p:nvSpPr>
                <p:spPr>
                  <a:xfrm>
                    <a:off x="3393576"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p:cNvSpPr/>
                  <p:nvPr/>
                </p:nvSpPr>
                <p:spPr>
                  <a:xfrm>
                    <a:off x="3249841"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p:cNvSpPr/>
                  <p:nvPr/>
                </p:nvSpPr>
                <p:spPr>
                  <a:xfrm>
                    <a:off x="3094128"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p:cNvSpPr/>
                  <p:nvPr/>
                </p:nvSpPr>
                <p:spPr>
                  <a:xfrm>
                    <a:off x="2950393"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Rectangle 17"/>
                  <p:cNvSpPr/>
                  <p:nvPr/>
                </p:nvSpPr>
                <p:spPr>
                  <a:xfrm>
                    <a:off x="2788691"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p:cNvSpPr/>
                  <p:nvPr/>
                </p:nvSpPr>
                <p:spPr>
                  <a:xfrm>
                    <a:off x="2644956"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p:cNvSpPr/>
                  <p:nvPr/>
                </p:nvSpPr>
                <p:spPr>
                  <a:xfrm>
                    <a:off x="2495231"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p:cNvSpPr/>
                  <p:nvPr/>
                </p:nvSpPr>
                <p:spPr>
                  <a:xfrm>
                    <a:off x="2351496"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p:cNvSpPr/>
                  <p:nvPr/>
                </p:nvSpPr>
                <p:spPr>
                  <a:xfrm>
                    <a:off x="2195783"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p:cNvSpPr/>
                  <p:nvPr/>
                </p:nvSpPr>
                <p:spPr>
                  <a:xfrm>
                    <a:off x="2052048"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p:cNvSpPr/>
                  <p:nvPr/>
                </p:nvSpPr>
                <p:spPr>
                  <a:xfrm>
                    <a:off x="1896335"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p:cNvSpPr/>
                  <p:nvPr/>
                </p:nvSpPr>
                <p:spPr>
                  <a:xfrm>
                    <a:off x="1752600" y="4953000"/>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p:cNvSpPr/>
                  <p:nvPr/>
                </p:nvSpPr>
                <p:spPr>
                  <a:xfrm flipV="1">
                    <a:off x="3393576"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26"/>
                  <p:cNvSpPr/>
                  <p:nvPr/>
                </p:nvSpPr>
                <p:spPr>
                  <a:xfrm flipV="1">
                    <a:off x="3249841"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Rectangle 27"/>
                  <p:cNvSpPr/>
                  <p:nvPr/>
                </p:nvSpPr>
                <p:spPr>
                  <a:xfrm flipV="1">
                    <a:off x="3094128"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Rectangle 28"/>
                  <p:cNvSpPr/>
                  <p:nvPr/>
                </p:nvSpPr>
                <p:spPr>
                  <a:xfrm flipV="1">
                    <a:off x="2950393"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Rectangle 29"/>
                  <p:cNvSpPr/>
                  <p:nvPr/>
                </p:nvSpPr>
                <p:spPr>
                  <a:xfrm flipV="1">
                    <a:off x="2788691"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Rectangle 30"/>
                  <p:cNvSpPr/>
                  <p:nvPr/>
                </p:nvSpPr>
                <p:spPr>
                  <a:xfrm flipV="1">
                    <a:off x="2644956"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Rectangle 31"/>
                  <p:cNvSpPr/>
                  <p:nvPr/>
                </p:nvSpPr>
                <p:spPr>
                  <a:xfrm flipV="1">
                    <a:off x="2495231"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p:cNvSpPr/>
                  <p:nvPr/>
                </p:nvSpPr>
                <p:spPr>
                  <a:xfrm flipV="1">
                    <a:off x="2351496"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p:cNvSpPr/>
                  <p:nvPr/>
                </p:nvSpPr>
                <p:spPr>
                  <a:xfrm flipV="1">
                    <a:off x="2195783"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Rectangle 34"/>
                  <p:cNvSpPr/>
                  <p:nvPr/>
                </p:nvSpPr>
                <p:spPr>
                  <a:xfrm flipV="1">
                    <a:off x="2052048"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Rectangle 35"/>
                  <p:cNvSpPr/>
                  <p:nvPr/>
                </p:nvSpPr>
                <p:spPr>
                  <a:xfrm flipV="1">
                    <a:off x="1896335"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Rectangle 36"/>
                  <p:cNvSpPr/>
                  <p:nvPr/>
                </p:nvSpPr>
                <p:spPr>
                  <a:xfrm flipV="1">
                    <a:off x="1752600" y="1749303"/>
                    <a:ext cx="155713" cy="31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38" name="Straight Connector 37"/>
                  <p:cNvCxnSpPr/>
                  <p:nvPr/>
                </p:nvCxnSpPr>
                <p:spPr>
                  <a:xfrm>
                    <a:off x="1752600" y="2057400"/>
                    <a:ext cx="0" cy="2895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393576"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ectangle 39"/>
                  <p:cNvSpPr/>
                  <p:nvPr/>
                </p:nvSpPr>
                <p:spPr>
                  <a:xfrm>
                    <a:off x="3249841"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Rectangle 40"/>
                  <p:cNvSpPr/>
                  <p:nvPr/>
                </p:nvSpPr>
                <p:spPr>
                  <a:xfrm>
                    <a:off x="3094128"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Rectangle 41"/>
                  <p:cNvSpPr/>
                  <p:nvPr/>
                </p:nvSpPr>
                <p:spPr>
                  <a:xfrm>
                    <a:off x="2950393"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 name="Rectangle 42"/>
                  <p:cNvSpPr/>
                  <p:nvPr/>
                </p:nvSpPr>
                <p:spPr>
                  <a:xfrm>
                    <a:off x="2788691"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Rectangle 43"/>
                  <p:cNvSpPr/>
                  <p:nvPr/>
                </p:nvSpPr>
                <p:spPr>
                  <a:xfrm>
                    <a:off x="2644956"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 name="Rectangle 44"/>
                  <p:cNvSpPr/>
                  <p:nvPr/>
                </p:nvSpPr>
                <p:spPr>
                  <a:xfrm>
                    <a:off x="2495231"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Rectangle 45"/>
                  <p:cNvSpPr/>
                  <p:nvPr/>
                </p:nvSpPr>
                <p:spPr>
                  <a:xfrm>
                    <a:off x="2351496"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7" name="Rectangle 46"/>
                  <p:cNvSpPr/>
                  <p:nvPr/>
                </p:nvSpPr>
                <p:spPr>
                  <a:xfrm>
                    <a:off x="2195783"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Rectangle 47"/>
                  <p:cNvSpPr/>
                  <p:nvPr/>
                </p:nvSpPr>
                <p:spPr>
                  <a:xfrm>
                    <a:off x="2052048"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 name="Rectangle 48"/>
                  <p:cNvSpPr/>
                  <p:nvPr/>
                </p:nvSpPr>
                <p:spPr>
                  <a:xfrm>
                    <a:off x="1896335"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 name="Rectangle 49"/>
                  <p:cNvSpPr/>
                  <p:nvPr/>
                </p:nvSpPr>
                <p:spPr>
                  <a:xfrm>
                    <a:off x="1752600" y="47720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 name="Rectangle 50"/>
                  <p:cNvSpPr/>
                  <p:nvPr/>
                </p:nvSpPr>
                <p:spPr>
                  <a:xfrm>
                    <a:off x="3393576"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Rectangle 51"/>
                  <p:cNvSpPr/>
                  <p:nvPr/>
                </p:nvSpPr>
                <p:spPr>
                  <a:xfrm>
                    <a:off x="3249841"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 name="Rectangle 52"/>
                  <p:cNvSpPr/>
                  <p:nvPr/>
                </p:nvSpPr>
                <p:spPr>
                  <a:xfrm>
                    <a:off x="3094128"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4" name="Rectangle 53"/>
                  <p:cNvSpPr/>
                  <p:nvPr/>
                </p:nvSpPr>
                <p:spPr>
                  <a:xfrm>
                    <a:off x="2950393"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5" name="Rectangle 54"/>
                  <p:cNvSpPr/>
                  <p:nvPr/>
                </p:nvSpPr>
                <p:spPr>
                  <a:xfrm>
                    <a:off x="2788691"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6" name="Rectangle 55"/>
                  <p:cNvSpPr/>
                  <p:nvPr/>
                </p:nvSpPr>
                <p:spPr>
                  <a:xfrm>
                    <a:off x="2644956"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7" name="Rectangle 56"/>
                  <p:cNvSpPr/>
                  <p:nvPr/>
                </p:nvSpPr>
                <p:spPr>
                  <a:xfrm>
                    <a:off x="2495231"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8" name="Rectangle 57"/>
                  <p:cNvSpPr/>
                  <p:nvPr/>
                </p:nvSpPr>
                <p:spPr>
                  <a:xfrm>
                    <a:off x="2351496"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9" name="Rectangle 58"/>
                  <p:cNvSpPr/>
                  <p:nvPr/>
                </p:nvSpPr>
                <p:spPr>
                  <a:xfrm>
                    <a:off x="2195783"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0" name="Rectangle 59"/>
                  <p:cNvSpPr/>
                  <p:nvPr/>
                </p:nvSpPr>
                <p:spPr>
                  <a:xfrm>
                    <a:off x="2052048"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1" name="Rectangle 60"/>
                  <p:cNvSpPr/>
                  <p:nvPr/>
                </p:nvSpPr>
                <p:spPr>
                  <a:xfrm>
                    <a:off x="1896335"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2" name="Rectangle 61"/>
                  <p:cNvSpPr/>
                  <p:nvPr/>
                </p:nvSpPr>
                <p:spPr>
                  <a:xfrm>
                    <a:off x="1752600" y="45729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3" name="Rectangle 62"/>
                  <p:cNvSpPr/>
                  <p:nvPr/>
                </p:nvSpPr>
                <p:spPr>
                  <a:xfrm>
                    <a:off x="3393576"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4" name="Rectangle 63"/>
                  <p:cNvSpPr/>
                  <p:nvPr/>
                </p:nvSpPr>
                <p:spPr>
                  <a:xfrm>
                    <a:off x="3249841"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5" name="Rectangle 64"/>
                  <p:cNvSpPr/>
                  <p:nvPr/>
                </p:nvSpPr>
                <p:spPr>
                  <a:xfrm>
                    <a:off x="3094128"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6" name="Rectangle 65"/>
                  <p:cNvSpPr/>
                  <p:nvPr/>
                </p:nvSpPr>
                <p:spPr>
                  <a:xfrm>
                    <a:off x="2950393"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7" name="Rectangle 66"/>
                  <p:cNvSpPr/>
                  <p:nvPr/>
                </p:nvSpPr>
                <p:spPr>
                  <a:xfrm>
                    <a:off x="2788691"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8" name="Rectangle 67"/>
                  <p:cNvSpPr/>
                  <p:nvPr/>
                </p:nvSpPr>
                <p:spPr>
                  <a:xfrm>
                    <a:off x="2644956"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9" name="Rectangle 68"/>
                  <p:cNvSpPr/>
                  <p:nvPr/>
                </p:nvSpPr>
                <p:spPr>
                  <a:xfrm>
                    <a:off x="2495231"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0" name="Rectangle 69"/>
                  <p:cNvSpPr/>
                  <p:nvPr/>
                </p:nvSpPr>
                <p:spPr>
                  <a:xfrm>
                    <a:off x="2351496"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1" name="Rectangle 70"/>
                  <p:cNvSpPr/>
                  <p:nvPr/>
                </p:nvSpPr>
                <p:spPr>
                  <a:xfrm>
                    <a:off x="2195783"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2" name="Rectangle 71"/>
                  <p:cNvSpPr/>
                  <p:nvPr/>
                </p:nvSpPr>
                <p:spPr>
                  <a:xfrm>
                    <a:off x="2052048"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3" name="Rectangle 72"/>
                  <p:cNvSpPr/>
                  <p:nvPr/>
                </p:nvSpPr>
                <p:spPr>
                  <a:xfrm>
                    <a:off x="1896335"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4" name="Rectangle 73"/>
                  <p:cNvSpPr/>
                  <p:nvPr/>
                </p:nvSpPr>
                <p:spPr>
                  <a:xfrm>
                    <a:off x="1752600" y="44100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5" name="Rectangle 74"/>
                  <p:cNvSpPr/>
                  <p:nvPr/>
                </p:nvSpPr>
                <p:spPr>
                  <a:xfrm>
                    <a:off x="3393576"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6" name="Rectangle 75"/>
                  <p:cNvSpPr/>
                  <p:nvPr/>
                </p:nvSpPr>
                <p:spPr>
                  <a:xfrm>
                    <a:off x="3249841"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7" name="Rectangle 76"/>
                  <p:cNvSpPr/>
                  <p:nvPr/>
                </p:nvSpPr>
                <p:spPr>
                  <a:xfrm>
                    <a:off x="3094128"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8" name="Rectangle 77"/>
                  <p:cNvSpPr/>
                  <p:nvPr/>
                </p:nvSpPr>
                <p:spPr>
                  <a:xfrm>
                    <a:off x="2950393"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9" name="Rectangle 78"/>
                  <p:cNvSpPr/>
                  <p:nvPr/>
                </p:nvSpPr>
                <p:spPr>
                  <a:xfrm>
                    <a:off x="2788691"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0" name="Rectangle 79"/>
                  <p:cNvSpPr/>
                  <p:nvPr/>
                </p:nvSpPr>
                <p:spPr>
                  <a:xfrm>
                    <a:off x="2644956"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1" name="Rectangle 80"/>
                  <p:cNvSpPr/>
                  <p:nvPr/>
                </p:nvSpPr>
                <p:spPr>
                  <a:xfrm>
                    <a:off x="2495231"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2" name="Rectangle 81"/>
                  <p:cNvSpPr/>
                  <p:nvPr/>
                </p:nvSpPr>
                <p:spPr>
                  <a:xfrm>
                    <a:off x="2351496"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3" name="Rectangle 82"/>
                  <p:cNvSpPr/>
                  <p:nvPr/>
                </p:nvSpPr>
                <p:spPr>
                  <a:xfrm>
                    <a:off x="2195783"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4" name="Rectangle 83"/>
                  <p:cNvSpPr/>
                  <p:nvPr/>
                </p:nvSpPr>
                <p:spPr>
                  <a:xfrm>
                    <a:off x="2052048"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5" name="Rectangle 84"/>
                  <p:cNvSpPr/>
                  <p:nvPr/>
                </p:nvSpPr>
                <p:spPr>
                  <a:xfrm>
                    <a:off x="1896335"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6" name="Rectangle 85"/>
                  <p:cNvSpPr/>
                  <p:nvPr/>
                </p:nvSpPr>
                <p:spPr>
                  <a:xfrm>
                    <a:off x="1752600" y="42291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7" name="Rectangle 86"/>
                  <p:cNvSpPr/>
                  <p:nvPr/>
                </p:nvSpPr>
                <p:spPr>
                  <a:xfrm>
                    <a:off x="3393576"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8" name="Rectangle 87"/>
                  <p:cNvSpPr/>
                  <p:nvPr/>
                </p:nvSpPr>
                <p:spPr>
                  <a:xfrm>
                    <a:off x="3249841"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9" name="Rectangle 88"/>
                  <p:cNvSpPr/>
                  <p:nvPr/>
                </p:nvSpPr>
                <p:spPr>
                  <a:xfrm>
                    <a:off x="3094128"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0" name="Rectangle 89"/>
                  <p:cNvSpPr/>
                  <p:nvPr/>
                </p:nvSpPr>
                <p:spPr>
                  <a:xfrm>
                    <a:off x="2950393"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1" name="Rectangle 90"/>
                  <p:cNvSpPr/>
                  <p:nvPr/>
                </p:nvSpPr>
                <p:spPr>
                  <a:xfrm>
                    <a:off x="2788691"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2" name="Rectangle 91"/>
                  <p:cNvSpPr/>
                  <p:nvPr/>
                </p:nvSpPr>
                <p:spPr>
                  <a:xfrm>
                    <a:off x="2644956"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3" name="Rectangle 92"/>
                  <p:cNvSpPr/>
                  <p:nvPr/>
                </p:nvSpPr>
                <p:spPr>
                  <a:xfrm>
                    <a:off x="2495231"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4" name="Rectangle 93"/>
                  <p:cNvSpPr/>
                  <p:nvPr/>
                </p:nvSpPr>
                <p:spPr>
                  <a:xfrm>
                    <a:off x="2351496"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5" name="Rectangle 94"/>
                  <p:cNvSpPr/>
                  <p:nvPr/>
                </p:nvSpPr>
                <p:spPr>
                  <a:xfrm>
                    <a:off x="2195783"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6" name="Rectangle 95"/>
                  <p:cNvSpPr/>
                  <p:nvPr/>
                </p:nvSpPr>
                <p:spPr>
                  <a:xfrm>
                    <a:off x="2052048"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7" name="Rectangle 96"/>
                  <p:cNvSpPr/>
                  <p:nvPr/>
                </p:nvSpPr>
                <p:spPr>
                  <a:xfrm>
                    <a:off x="1896335"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8" name="Rectangle 97"/>
                  <p:cNvSpPr/>
                  <p:nvPr/>
                </p:nvSpPr>
                <p:spPr>
                  <a:xfrm>
                    <a:off x="1752600" y="40481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9" name="Rectangle 98"/>
                  <p:cNvSpPr/>
                  <p:nvPr/>
                </p:nvSpPr>
                <p:spPr>
                  <a:xfrm>
                    <a:off x="3393576"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0" name="Rectangle 99"/>
                  <p:cNvSpPr/>
                  <p:nvPr/>
                </p:nvSpPr>
                <p:spPr>
                  <a:xfrm>
                    <a:off x="3249841"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1" name="Rectangle 100"/>
                  <p:cNvSpPr/>
                  <p:nvPr/>
                </p:nvSpPr>
                <p:spPr>
                  <a:xfrm>
                    <a:off x="3094128"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2" name="Rectangle 101"/>
                  <p:cNvSpPr/>
                  <p:nvPr/>
                </p:nvSpPr>
                <p:spPr>
                  <a:xfrm>
                    <a:off x="2950393"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3" name="Rectangle 102"/>
                  <p:cNvSpPr/>
                  <p:nvPr/>
                </p:nvSpPr>
                <p:spPr>
                  <a:xfrm>
                    <a:off x="2788691"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4" name="Rectangle 103"/>
                  <p:cNvSpPr/>
                  <p:nvPr/>
                </p:nvSpPr>
                <p:spPr>
                  <a:xfrm>
                    <a:off x="2644956"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5" name="Rectangle 104"/>
                  <p:cNvSpPr/>
                  <p:nvPr/>
                </p:nvSpPr>
                <p:spPr>
                  <a:xfrm>
                    <a:off x="2495231"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6" name="Rectangle 105"/>
                  <p:cNvSpPr/>
                  <p:nvPr/>
                </p:nvSpPr>
                <p:spPr>
                  <a:xfrm>
                    <a:off x="2351496"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7" name="Rectangle 106"/>
                  <p:cNvSpPr/>
                  <p:nvPr/>
                </p:nvSpPr>
                <p:spPr>
                  <a:xfrm>
                    <a:off x="2195783"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8" name="Rectangle 107"/>
                  <p:cNvSpPr/>
                  <p:nvPr/>
                </p:nvSpPr>
                <p:spPr>
                  <a:xfrm>
                    <a:off x="2052048"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9" name="Rectangle 108"/>
                  <p:cNvSpPr/>
                  <p:nvPr/>
                </p:nvSpPr>
                <p:spPr>
                  <a:xfrm>
                    <a:off x="1896335"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0" name="Rectangle 109"/>
                  <p:cNvSpPr/>
                  <p:nvPr/>
                </p:nvSpPr>
                <p:spPr>
                  <a:xfrm>
                    <a:off x="1752600" y="3849052"/>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1" name="Rectangle 110"/>
                  <p:cNvSpPr/>
                  <p:nvPr/>
                </p:nvSpPr>
                <p:spPr>
                  <a:xfrm>
                    <a:off x="3393576"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2" name="Rectangle 111"/>
                  <p:cNvSpPr/>
                  <p:nvPr/>
                </p:nvSpPr>
                <p:spPr>
                  <a:xfrm>
                    <a:off x="3249841"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3" name="Rectangle 112"/>
                  <p:cNvSpPr/>
                  <p:nvPr/>
                </p:nvSpPr>
                <p:spPr>
                  <a:xfrm>
                    <a:off x="3094128"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4" name="Rectangle 113"/>
                  <p:cNvSpPr/>
                  <p:nvPr/>
                </p:nvSpPr>
                <p:spPr>
                  <a:xfrm>
                    <a:off x="2950393"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5" name="Rectangle 114"/>
                  <p:cNvSpPr/>
                  <p:nvPr/>
                </p:nvSpPr>
                <p:spPr>
                  <a:xfrm>
                    <a:off x="2788691"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6" name="Rectangle 115"/>
                  <p:cNvSpPr/>
                  <p:nvPr/>
                </p:nvSpPr>
                <p:spPr>
                  <a:xfrm>
                    <a:off x="2644956"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7" name="Rectangle 116"/>
                  <p:cNvSpPr/>
                  <p:nvPr/>
                </p:nvSpPr>
                <p:spPr>
                  <a:xfrm>
                    <a:off x="2495231"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8" name="Rectangle 117"/>
                  <p:cNvSpPr/>
                  <p:nvPr/>
                </p:nvSpPr>
                <p:spPr>
                  <a:xfrm>
                    <a:off x="2351496"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9" name="Rectangle 118"/>
                  <p:cNvSpPr/>
                  <p:nvPr/>
                </p:nvSpPr>
                <p:spPr>
                  <a:xfrm>
                    <a:off x="2195783"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0" name="Rectangle 119"/>
                  <p:cNvSpPr/>
                  <p:nvPr/>
                </p:nvSpPr>
                <p:spPr>
                  <a:xfrm>
                    <a:off x="2052048"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1" name="Rectangle 120"/>
                  <p:cNvSpPr/>
                  <p:nvPr/>
                </p:nvSpPr>
                <p:spPr>
                  <a:xfrm>
                    <a:off x="1896335"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2" name="Rectangle 121"/>
                  <p:cNvSpPr/>
                  <p:nvPr/>
                </p:nvSpPr>
                <p:spPr>
                  <a:xfrm>
                    <a:off x="1752600" y="368617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3" name="Rectangle 122"/>
                  <p:cNvSpPr/>
                  <p:nvPr/>
                </p:nvSpPr>
                <p:spPr>
                  <a:xfrm>
                    <a:off x="3393576"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4" name="Rectangle 123"/>
                  <p:cNvSpPr/>
                  <p:nvPr/>
                </p:nvSpPr>
                <p:spPr>
                  <a:xfrm>
                    <a:off x="3249841"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5" name="Rectangle 124"/>
                  <p:cNvSpPr/>
                  <p:nvPr/>
                </p:nvSpPr>
                <p:spPr>
                  <a:xfrm>
                    <a:off x="3094128"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6" name="Rectangle 125"/>
                  <p:cNvSpPr/>
                  <p:nvPr/>
                </p:nvSpPr>
                <p:spPr>
                  <a:xfrm>
                    <a:off x="2950393"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7" name="Rectangle 126"/>
                  <p:cNvSpPr/>
                  <p:nvPr/>
                </p:nvSpPr>
                <p:spPr>
                  <a:xfrm>
                    <a:off x="2788691"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8" name="Rectangle 127"/>
                  <p:cNvSpPr/>
                  <p:nvPr/>
                </p:nvSpPr>
                <p:spPr>
                  <a:xfrm>
                    <a:off x="2644956"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9" name="Rectangle 128"/>
                  <p:cNvSpPr/>
                  <p:nvPr/>
                </p:nvSpPr>
                <p:spPr>
                  <a:xfrm>
                    <a:off x="2495231"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0" name="Rectangle 129"/>
                  <p:cNvSpPr/>
                  <p:nvPr/>
                </p:nvSpPr>
                <p:spPr>
                  <a:xfrm>
                    <a:off x="2351496"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1" name="Rectangle 130"/>
                  <p:cNvSpPr/>
                  <p:nvPr/>
                </p:nvSpPr>
                <p:spPr>
                  <a:xfrm>
                    <a:off x="2195783"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2" name="Rectangle 131"/>
                  <p:cNvSpPr/>
                  <p:nvPr/>
                </p:nvSpPr>
                <p:spPr>
                  <a:xfrm>
                    <a:off x="2052048"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3" name="Rectangle 132"/>
                  <p:cNvSpPr/>
                  <p:nvPr/>
                </p:nvSpPr>
                <p:spPr>
                  <a:xfrm>
                    <a:off x="1896335"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4" name="Rectangle 133"/>
                  <p:cNvSpPr/>
                  <p:nvPr/>
                </p:nvSpPr>
                <p:spPr>
                  <a:xfrm>
                    <a:off x="1752600" y="3505201"/>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5" name="Rectangle 134"/>
                  <p:cNvSpPr/>
                  <p:nvPr/>
                </p:nvSpPr>
                <p:spPr>
                  <a:xfrm>
                    <a:off x="3393576"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6" name="Rectangle 135"/>
                  <p:cNvSpPr/>
                  <p:nvPr/>
                </p:nvSpPr>
                <p:spPr>
                  <a:xfrm>
                    <a:off x="3249841"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7" name="Rectangle 136"/>
                  <p:cNvSpPr/>
                  <p:nvPr/>
                </p:nvSpPr>
                <p:spPr>
                  <a:xfrm>
                    <a:off x="3094128"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8" name="Rectangle 137"/>
                  <p:cNvSpPr/>
                  <p:nvPr/>
                </p:nvSpPr>
                <p:spPr>
                  <a:xfrm>
                    <a:off x="2950393"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9" name="Rectangle 138"/>
                  <p:cNvSpPr/>
                  <p:nvPr/>
                </p:nvSpPr>
                <p:spPr>
                  <a:xfrm>
                    <a:off x="2788691"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0" name="Rectangle 139"/>
                  <p:cNvSpPr/>
                  <p:nvPr/>
                </p:nvSpPr>
                <p:spPr>
                  <a:xfrm>
                    <a:off x="2644956"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1" name="Rectangle 140"/>
                  <p:cNvSpPr/>
                  <p:nvPr/>
                </p:nvSpPr>
                <p:spPr>
                  <a:xfrm>
                    <a:off x="2495231"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2" name="Rectangle 141"/>
                  <p:cNvSpPr/>
                  <p:nvPr/>
                </p:nvSpPr>
                <p:spPr>
                  <a:xfrm>
                    <a:off x="2351496"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3" name="Rectangle 142"/>
                  <p:cNvSpPr/>
                  <p:nvPr/>
                </p:nvSpPr>
                <p:spPr>
                  <a:xfrm>
                    <a:off x="2195783"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4" name="Rectangle 143"/>
                  <p:cNvSpPr/>
                  <p:nvPr/>
                </p:nvSpPr>
                <p:spPr>
                  <a:xfrm>
                    <a:off x="2052048"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5" name="Rectangle 144"/>
                  <p:cNvSpPr/>
                  <p:nvPr/>
                </p:nvSpPr>
                <p:spPr>
                  <a:xfrm>
                    <a:off x="1896335"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6" name="Rectangle 145"/>
                  <p:cNvSpPr/>
                  <p:nvPr/>
                </p:nvSpPr>
                <p:spPr>
                  <a:xfrm>
                    <a:off x="1752600" y="3324226"/>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7" name="Rectangle 146"/>
                  <p:cNvSpPr/>
                  <p:nvPr/>
                </p:nvSpPr>
                <p:spPr>
                  <a:xfrm>
                    <a:off x="3393576"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8" name="Rectangle 147"/>
                  <p:cNvSpPr/>
                  <p:nvPr/>
                </p:nvSpPr>
                <p:spPr>
                  <a:xfrm>
                    <a:off x="3249841"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9" name="Rectangle 148"/>
                  <p:cNvSpPr/>
                  <p:nvPr/>
                </p:nvSpPr>
                <p:spPr>
                  <a:xfrm>
                    <a:off x="3094128"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0" name="Rectangle 149"/>
                  <p:cNvSpPr/>
                  <p:nvPr/>
                </p:nvSpPr>
                <p:spPr>
                  <a:xfrm>
                    <a:off x="2950393"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1" name="Rectangle 150"/>
                  <p:cNvSpPr/>
                  <p:nvPr/>
                </p:nvSpPr>
                <p:spPr>
                  <a:xfrm>
                    <a:off x="2788691"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2" name="Rectangle 151"/>
                  <p:cNvSpPr/>
                  <p:nvPr/>
                </p:nvSpPr>
                <p:spPr>
                  <a:xfrm>
                    <a:off x="2644956"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3" name="Rectangle 152"/>
                  <p:cNvSpPr/>
                  <p:nvPr/>
                </p:nvSpPr>
                <p:spPr>
                  <a:xfrm>
                    <a:off x="2495231"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4" name="Rectangle 153"/>
                  <p:cNvSpPr/>
                  <p:nvPr/>
                </p:nvSpPr>
                <p:spPr>
                  <a:xfrm>
                    <a:off x="2351496"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5" name="Rectangle 154"/>
                  <p:cNvSpPr/>
                  <p:nvPr/>
                </p:nvSpPr>
                <p:spPr>
                  <a:xfrm>
                    <a:off x="2195783"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6" name="Rectangle 155"/>
                  <p:cNvSpPr/>
                  <p:nvPr/>
                </p:nvSpPr>
                <p:spPr>
                  <a:xfrm>
                    <a:off x="2052048"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7" name="Rectangle 156"/>
                  <p:cNvSpPr/>
                  <p:nvPr/>
                </p:nvSpPr>
                <p:spPr>
                  <a:xfrm>
                    <a:off x="1896335"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8" name="Rectangle 157"/>
                  <p:cNvSpPr/>
                  <p:nvPr/>
                </p:nvSpPr>
                <p:spPr>
                  <a:xfrm>
                    <a:off x="1752600" y="31251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9" name="Rectangle 158"/>
                  <p:cNvSpPr/>
                  <p:nvPr/>
                </p:nvSpPr>
                <p:spPr>
                  <a:xfrm>
                    <a:off x="3393576"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0" name="Rectangle 159"/>
                  <p:cNvSpPr/>
                  <p:nvPr/>
                </p:nvSpPr>
                <p:spPr>
                  <a:xfrm>
                    <a:off x="3249841"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1" name="Rectangle 160"/>
                  <p:cNvSpPr/>
                  <p:nvPr/>
                </p:nvSpPr>
                <p:spPr>
                  <a:xfrm>
                    <a:off x="3094128"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2" name="Rectangle 161"/>
                  <p:cNvSpPr/>
                  <p:nvPr/>
                </p:nvSpPr>
                <p:spPr>
                  <a:xfrm>
                    <a:off x="2950393"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3" name="Rectangle 162"/>
                  <p:cNvSpPr/>
                  <p:nvPr/>
                </p:nvSpPr>
                <p:spPr>
                  <a:xfrm>
                    <a:off x="2788691"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4" name="Rectangle 163"/>
                  <p:cNvSpPr/>
                  <p:nvPr/>
                </p:nvSpPr>
                <p:spPr>
                  <a:xfrm>
                    <a:off x="2644956"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5" name="Rectangle 164"/>
                  <p:cNvSpPr/>
                  <p:nvPr/>
                </p:nvSpPr>
                <p:spPr>
                  <a:xfrm>
                    <a:off x="2495231"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6" name="Rectangle 165"/>
                  <p:cNvSpPr/>
                  <p:nvPr/>
                </p:nvSpPr>
                <p:spPr>
                  <a:xfrm>
                    <a:off x="2351496"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7" name="Rectangle 166"/>
                  <p:cNvSpPr/>
                  <p:nvPr/>
                </p:nvSpPr>
                <p:spPr>
                  <a:xfrm>
                    <a:off x="2195783"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8" name="Rectangle 167"/>
                  <p:cNvSpPr/>
                  <p:nvPr/>
                </p:nvSpPr>
                <p:spPr>
                  <a:xfrm>
                    <a:off x="2052048"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9" name="Rectangle 168"/>
                  <p:cNvSpPr/>
                  <p:nvPr/>
                </p:nvSpPr>
                <p:spPr>
                  <a:xfrm>
                    <a:off x="1896335"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0" name="Rectangle 169"/>
                  <p:cNvSpPr/>
                  <p:nvPr/>
                </p:nvSpPr>
                <p:spPr>
                  <a:xfrm>
                    <a:off x="1752600" y="29622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1" name="Rectangle 170"/>
                  <p:cNvSpPr/>
                  <p:nvPr/>
                </p:nvSpPr>
                <p:spPr>
                  <a:xfrm>
                    <a:off x="3393576"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2" name="Rectangle 171"/>
                  <p:cNvSpPr/>
                  <p:nvPr/>
                </p:nvSpPr>
                <p:spPr>
                  <a:xfrm>
                    <a:off x="3249841"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3" name="Rectangle 172"/>
                  <p:cNvSpPr/>
                  <p:nvPr/>
                </p:nvSpPr>
                <p:spPr>
                  <a:xfrm>
                    <a:off x="3094128"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4" name="Rectangle 173"/>
                  <p:cNvSpPr/>
                  <p:nvPr/>
                </p:nvSpPr>
                <p:spPr>
                  <a:xfrm>
                    <a:off x="2950393"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5" name="Rectangle 174"/>
                  <p:cNvSpPr/>
                  <p:nvPr/>
                </p:nvSpPr>
                <p:spPr>
                  <a:xfrm>
                    <a:off x="2788691"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6" name="Rectangle 175"/>
                  <p:cNvSpPr/>
                  <p:nvPr/>
                </p:nvSpPr>
                <p:spPr>
                  <a:xfrm>
                    <a:off x="2644956"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7" name="Rectangle 176"/>
                  <p:cNvSpPr/>
                  <p:nvPr/>
                </p:nvSpPr>
                <p:spPr>
                  <a:xfrm>
                    <a:off x="2495231"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8" name="Rectangle 177"/>
                  <p:cNvSpPr/>
                  <p:nvPr/>
                </p:nvSpPr>
                <p:spPr>
                  <a:xfrm>
                    <a:off x="2351496"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9" name="Rectangle 178"/>
                  <p:cNvSpPr/>
                  <p:nvPr/>
                </p:nvSpPr>
                <p:spPr>
                  <a:xfrm>
                    <a:off x="2195783"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0" name="Rectangle 179"/>
                  <p:cNvSpPr/>
                  <p:nvPr/>
                </p:nvSpPr>
                <p:spPr>
                  <a:xfrm>
                    <a:off x="2052048"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1" name="Rectangle 180"/>
                  <p:cNvSpPr/>
                  <p:nvPr/>
                </p:nvSpPr>
                <p:spPr>
                  <a:xfrm>
                    <a:off x="1896335"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2" name="Rectangle 181"/>
                  <p:cNvSpPr/>
                  <p:nvPr/>
                </p:nvSpPr>
                <p:spPr>
                  <a:xfrm>
                    <a:off x="1752600" y="27813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3" name="Rectangle 182"/>
                  <p:cNvSpPr/>
                  <p:nvPr/>
                </p:nvSpPr>
                <p:spPr>
                  <a:xfrm>
                    <a:off x="3393576"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4" name="Rectangle 183"/>
                  <p:cNvSpPr/>
                  <p:nvPr/>
                </p:nvSpPr>
                <p:spPr>
                  <a:xfrm>
                    <a:off x="3249841"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5" name="Rectangle 184"/>
                  <p:cNvSpPr/>
                  <p:nvPr/>
                </p:nvSpPr>
                <p:spPr>
                  <a:xfrm>
                    <a:off x="3094128"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6" name="Rectangle 185"/>
                  <p:cNvSpPr/>
                  <p:nvPr/>
                </p:nvSpPr>
                <p:spPr>
                  <a:xfrm>
                    <a:off x="2950393"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7" name="Rectangle 186"/>
                  <p:cNvSpPr/>
                  <p:nvPr/>
                </p:nvSpPr>
                <p:spPr>
                  <a:xfrm>
                    <a:off x="2788691"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8" name="Rectangle 187"/>
                  <p:cNvSpPr/>
                  <p:nvPr/>
                </p:nvSpPr>
                <p:spPr>
                  <a:xfrm>
                    <a:off x="2644956"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9" name="Rectangle 188"/>
                  <p:cNvSpPr/>
                  <p:nvPr/>
                </p:nvSpPr>
                <p:spPr>
                  <a:xfrm>
                    <a:off x="2495231"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0" name="Rectangle 189"/>
                  <p:cNvSpPr/>
                  <p:nvPr/>
                </p:nvSpPr>
                <p:spPr>
                  <a:xfrm>
                    <a:off x="2351496"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1" name="Rectangle 190"/>
                  <p:cNvSpPr/>
                  <p:nvPr/>
                </p:nvSpPr>
                <p:spPr>
                  <a:xfrm>
                    <a:off x="2195783"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2" name="Rectangle 191"/>
                  <p:cNvSpPr/>
                  <p:nvPr/>
                </p:nvSpPr>
                <p:spPr>
                  <a:xfrm>
                    <a:off x="2052048"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3" name="Rectangle 192"/>
                  <p:cNvSpPr/>
                  <p:nvPr/>
                </p:nvSpPr>
                <p:spPr>
                  <a:xfrm>
                    <a:off x="1896335"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4" name="Rectangle 193"/>
                  <p:cNvSpPr/>
                  <p:nvPr/>
                </p:nvSpPr>
                <p:spPr>
                  <a:xfrm>
                    <a:off x="1752600" y="260032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5" name="Rectangle 194"/>
                  <p:cNvSpPr/>
                  <p:nvPr/>
                </p:nvSpPr>
                <p:spPr>
                  <a:xfrm>
                    <a:off x="3393576"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6" name="Rectangle 195"/>
                  <p:cNvSpPr/>
                  <p:nvPr/>
                </p:nvSpPr>
                <p:spPr>
                  <a:xfrm>
                    <a:off x="3249841"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7" name="Rectangle 196"/>
                  <p:cNvSpPr/>
                  <p:nvPr/>
                </p:nvSpPr>
                <p:spPr>
                  <a:xfrm>
                    <a:off x="3094128"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8" name="Rectangle 197"/>
                  <p:cNvSpPr/>
                  <p:nvPr/>
                </p:nvSpPr>
                <p:spPr>
                  <a:xfrm>
                    <a:off x="2950393"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9" name="Rectangle 198"/>
                  <p:cNvSpPr/>
                  <p:nvPr/>
                </p:nvSpPr>
                <p:spPr>
                  <a:xfrm>
                    <a:off x="2788691"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0" name="Rectangle 199"/>
                  <p:cNvSpPr/>
                  <p:nvPr/>
                </p:nvSpPr>
                <p:spPr>
                  <a:xfrm>
                    <a:off x="2644956"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1" name="Rectangle 200"/>
                  <p:cNvSpPr/>
                  <p:nvPr/>
                </p:nvSpPr>
                <p:spPr>
                  <a:xfrm>
                    <a:off x="2495231"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2" name="Rectangle 201"/>
                  <p:cNvSpPr/>
                  <p:nvPr/>
                </p:nvSpPr>
                <p:spPr>
                  <a:xfrm>
                    <a:off x="2351496"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3" name="Rectangle 202"/>
                  <p:cNvSpPr/>
                  <p:nvPr/>
                </p:nvSpPr>
                <p:spPr>
                  <a:xfrm>
                    <a:off x="2195783"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4" name="Rectangle 203"/>
                  <p:cNvSpPr/>
                  <p:nvPr/>
                </p:nvSpPr>
                <p:spPr>
                  <a:xfrm>
                    <a:off x="2052048"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5" name="Rectangle 204"/>
                  <p:cNvSpPr/>
                  <p:nvPr/>
                </p:nvSpPr>
                <p:spPr>
                  <a:xfrm>
                    <a:off x="1896335"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6" name="Rectangle 205"/>
                  <p:cNvSpPr/>
                  <p:nvPr/>
                </p:nvSpPr>
                <p:spPr>
                  <a:xfrm>
                    <a:off x="1752600" y="2401253"/>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7" name="Rectangle 206"/>
                  <p:cNvSpPr/>
                  <p:nvPr/>
                </p:nvSpPr>
                <p:spPr>
                  <a:xfrm>
                    <a:off x="3393576"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8" name="Rectangle 207"/>
                  <p:cNvSpPr/>
                  <p:nvPr/>
                </p:nvSpPr>
                <p:spPr>
                  <a:xfrm>
                    <a:off x="3249841"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9" name="Rectangle 208"/>
                  <p:cNvSpPr/>
                  <p:nvPr/>
                </p:nvSpPr>
                <p:spPr>
                  <a:xfrm>
                    <a:off x="3094128"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0" name="Rectangle 209"/>
                  <p:cNvSpPr/>
                  <p:nvPr/>
                </p:nvSpPr>
                <p:spPr>
                  <a:xfrm>
                    <a:off x="2950393"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1" name="Rectangle 210"/>
                  <p:cNvSpPr/>
                  <p:nvPr/>
                </p:nvSpPr>
                <p:spPr>
                  <a:xfrm>
                    <a:off x="2788691"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2" name="Rectangle 211"/>
                  <p:cNvSpPr/>
                  <p:nvPr/>
                </p:nvSpPr>
                <p:spPr>
                  <a:xfrm>
                    <a:off x="2644956"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3" name="Rectangle 212"/>
                  <p:cNvSpPr/>
                  <p:nvPr/>
                </p:nvSpPr>
                <p:spPr>
                  <a:xfrm>
                    <a:off x="2495231"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4" name="Rectangle 213"/>
                  <p:cNvSpPr/>
                  <p:nvPr/>
                </p:nvSpPr>
                <p:spPr>
                  <a:xfrm>
                    <a:off x="2351496"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5" name="Rectangle 214"/>
                  <p:cNvSpPr/>
                  <p:nvPr/>
                </p:nvSpPr>
                <p:spPr>
                  <a:xfrm>
                    <a:off x="2195783"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6" name="Rectangle 215"/>
                  <p:cNvSpPr/>
                  <p:nvPr/>
                </p:nvSpPr>
                <p:spPr>
                  <a:xfrm>
                    <a:off x="2052048"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7" name="Rectangle 216"/>
                  <p:cNvSpPr/>
                  <p:nvPr/>
                </p:nvSpPr>
                <p:spPr>
                  <a:xfrm>
                    <a:off x="1896335"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8" name="Rectangle 217"/>
                  <p:cNvSpPr/>
                  <p:nvPr/>
                </p:nvSpPr>
                <p:spPr>
                  <a:xfrm>
                    <a:off x="1752600" y="2238375"/>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9" name="Rectangle 218"/>
                  <p:cNvSpPr/>
                  <p:nvPr/>
                </p:nvSpPr>
                <p:spPr>
                  <a:xfrm>
                    <a:off x="3393576"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0" name="Rectangle 219"/>
                  <p:cNvSpPr/>
                  <p:nvPr/>
                </p:nvSpPr>
                <p:spPr>
                  <a:xfrm>
                    <a:off x="3249841"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1" name="Rectangle 220"/>
                  <p:cNvSpPr/>
                  <p:nvPr/>
                </p:nvSpPr>
                <p:spPr>
                  <a:xfrm>
                    <a:off x="3094128"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2" name="Rectangle 221"/>
                  <p:cNvSpPr/>
                  <p:nvPr/>
                </p:nvSpPr>
                <p:spPr>
                  <a:xfrm>
                    <a:off x="2950393"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3" name="Rectangle 222"/>
                  <p:cNvSpPr/>
                  <p:nvPr/>
                </p:nvSpPr>
                <p:spPr>
                  <a:xfrm>
                    <a:off x="2788691"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4" name="Rectangle 223"/>
                  <p:cNvSpPr/>
                  <p:nvPr/>
                </p:nvSpPr>
                <p:spPr>
                  <a:xfrm>
                    <a:off x="2644956"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5" name="Rectangle 224"/>
                  <p:cNvSpPr/>
                  <p:nvPr/>
                </p:nvSpPr>
                <p:spPr>
                  <a:xfrm>
                    <a:off x="2495231"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6" name="Rectangle 225"/>
                  <p:cNvSpPr/>
                  <p:nvPr/>
                </p:nvSpPr>
                <p:spPr>
                  <a:xfrm>
                    <a:off x="2351496"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7" name="Rectangle 226"/>
                  <p:cNvSpPr/>
                  <p:nvPr/>
                </p:nvSpPr>
                <p:spPr>
                  <a:xfrm>
                    <a:off x="2195783"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8" name="Rectangle 227"/>
                  <p:cNvSpPr/>
                  <p:nvPr/>
                </p:nvSpPr>
                <p:spPr>
                  <a:xfrm>
                    <a:off x="2052048"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9" name="Rectangle 228"/>
                  <p:cNvSpPr/>
                  <p:nvPr/>
                </p:nvSpPr>
                <p:spPr>
                  <a:xfrm>
                    <a:off x="1896335"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0" name="Rectangle 229"/>
                  <p:cNvSpPr/>
                  <p:nvPr/>
                </p:nvSpPr>
                <p:spPr>
                  <a:xfrm>
                    <a:off x="1752600" y="2057400"/>
                    <a:ext cx="155713" cy="18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sp>
            <p:nvSpPr>
              <p:cNvPr id="7" name="Rectangle 6"/>
              <p:cNvSpPr/>
              <p:nvPr/>
            </p:nvSpPr>
            <p:spPr>
              <a:xfrm rot="5400000">
                <a:off x="3962400" y="2933700"/>
                <a:ext cx="685800" cy="990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t>#2</a:t>
                </a:r>
                <a:endParaRPr lang="en-US" sz="900" dirty="0"/>
              </a:p>
            </p:txBody>
          </p:sp>
          <p:sp>
            <p:nvSpPr>
              <p:cNvPr id="8" name="Rectangle 7"/>
              <p:cNvSpPr/>
              <p:nvPr/>
            </p:nvSpPr>
            <p:spPr>
              <a:xfrm rot="16200000">
                <a:off x="4384549" y="3241548"/>
                <a:ext cx="3657600" cy="374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p:cNvSpPr/>
              <p:nvPr/>
            </p:nvSpPr>
            <p:spPr>
              <a:xfrm rot="5400000">
                <a:off x="2971800" y="2933700"/>
                <a:ext cx="685800" cy="990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t>#1</a:t>
                </a:r>
                <a:endParaRPr lang="en-US" sz="900" dirty="0"/>
              </a:p>
            </p:txBody>
          </p:sp>
          <p:sp>
            <p:nvSpPr>
              <p:cNvPr id="10" name="Rectangle 9"/>
              <p:cNvSpPr/>
              <p:nvPr/>
            </p:nvSpPr>
            <p:spPr>
              <a:xfrm>
                <a:off x="4953001" y="3031258"/>
                <a:ext cx="990601" cy="7954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spAutoFit/>
              </a:bodyPr>
              <a:lstStyle/>
              <a:p>
                <a:pPr algn="ctr"/>
                <a:r>
                  <a:rPr lang="en-US" sz="400" dirty="0" smtClean="0"/>
                  <a:t>Servo </a:t>
                </a:r>
              </a:p>
              <a:p>
                <a:pPr algn="ctr"/>
                <a:r>
                  <a:rPr lang="en-US" sz="400" dirty="0" smtClean="0"/>
                  <a:t>Motor</a:t>
                </a:r>
                <a:endParaRPr lang="en-US" sz="400" dirty="0"/>
              </a:p>
            </p:txBody>
          </p:sp>
          <p:sp>
            <p:nvSpPr>
              <p:cNvPr id="11" name="Rectangle 10"/>
              <p:cNvSpPr/>
              <p:nvPr/>
            </p:nvSpPr>
            <p:spPr>
              <a:xfrm>
                <a:off x="4800600" y="3352800"/>
                <a:ext cx="1524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00" dirty="0"/>
              </a:p>
            </p:txBody>
          </p:sp>
        </p:grpSp>
        <p:sp>
          <p:nvSpPr>
            <p:cNvPr id="231" name="Rectangle 230"/>
            <p:cNvSpPr/>
            <p:nvPr/>
          </p:nvSpPr>
          <p:spPr>
            <a:xfrm rot="16200000">
              <a:off x="444695" y="1544278"/>
              <a:ext cx="988624" cy="9604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2" name="Oval 231"/>
            <p:cNvSpPr/>
            <p:nvPr/>
          </p:nvSpPr>
          <p:spPr>
            <a:xfrm>
              <a:off x="477769" y="1530185"/>
              <a:ext cx="911087" cy="988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nvSpPr>
          <p:spPr>
            <a:xfrm>
              <a:off x="496750" y="1550782"/>
              <a:ext cx="873125" cy="9474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nvSpPr>
          <p:spPr>
            <a:xfrm rot="16200000">
              <a:off x="566533" y="1682840"/>
              <a:ext cx="741468" cy="6833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p:cNvSpPr/>
            <p:nvPr/>
          </p:nvSpPr>
          <p:spPr>
            <a:xfrm>
              <a:off x="682764" y="1917225"/>
              <a:ext cx="402397" cy="230850"/>
            </a:xfrm>
            <a:prstGeom prst="rect">
              <a:avLst/>
            </a:prstGeom>
            <a:solidFill>
              <a:srgbClr val="8064A2"/>
            </a:solidFill>
            <a:ln>
              <a:solidFill>
                <a:srgbClr val="8064A2"/>
              </a:solidFill>
            </a:ln>
          </p:spPr>
          <p:style>
            <a:lnRef idx="2">
              <a:schemeClr val="accent4"/>
            </a:lnRef>
            <a:fillRef idx="1">
              <a:schemeClr val="lt1"/>
            </a:fillRef>
            <a:effectRef idx="0">
              <a:schemeClr val="accent4"/>
            </a:effectRef>
            <a:fontRef idx="minor">
              <a:schemeClr val="dk1"/>
            </a:fontRef>
          </p:style>
          <p:txBody>
            <a:bodyPr lIns="0" rIns="182880" rtlCol="0" anchor="ctr"/>
            <a:lstStyle/>
            <a:p>
              <a:pPr algn="ctr"/>
              <a:r>
                <a:rPr lang="en-US" sz="600" dirty="0" smtClean="0">
                  <a:solidFill>
                    <a:schemeClr val="bg1"/>
                  </a:solidFill>
                </a:rPr>
                <a:t>Servo</a:t>
              </a:r>
            </a:p>
            <a:p>
              <a:pPr algn="ctr"/>
              <a:r>
                <a:rPr lang="en-US" sz="600" dirty="0" smtClean="0">
                  <a:solidFill>
                    <a:schemeClr val="bg1"/>
                  </a:solidFill>
                </a:rPr>
                <a:t>Motor</a:t>
              </a:r>
              <a:endParaRPr lang="en-US" sz="600" dirty="0">
                <a:solidFill>
                  <a:schemeClr val="bg1"/>
                </a:solidFill>
              </a:endParaRPr>
            </a:p>
          </p:txBody>
        </p:sp>
        <p:grpSp>
          <p:nvGrpSpPr>
            <p:cNvPr id="236" name="Group 235"/>
            <p:cNvGrpSpPr/>
            <p:nvPr/>
          </p:nvGrpSpPr>
          <p:grpSpPr>
            <a:xfrm>
              <a:off x="971276" y="1917226"/>
              <a:ext cx="182218" cy="230850"/>
              <a:chOff x="4114800" y="2134775"/>
              <a:chExt cx="685801" cy="817394"/>
            </a:xfrm>
          </p:grpSpPr>
          <p:sp>
            <p:nvSpPr>
              <p:cNvPr id="237" name="Rectangle 236"/>
              <p:cNvSpPr/>
              <p:nvPr/>
            </p:nvSpPr>
            <p:spPr>
              <a:xfrm rot="5400000">
                <a:off x="4277899" y="2429466"/>
                <a:ext cx="817394" cy="2280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rapezoid 237"/>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100" dirty="0"/>
              </a:p>
            </p:txBody>
          </p:sp>
        </p:grpSp>
        <p:cxnSp>
          <p:nvCxnSpPr>
            <p:cNvPr id="239" name="Straight Connector 238"/>
            <p:cNvCxnSpPr/>
            <p:nvPr/>
          </p:nvCxnSpPr>
          <p:spPr>
            <a:xfrm>
              <a:off x="671375" y="1826773"/>
              <a:ext cx="311290" cy="1359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671690" y="2080108"/>
              <a:ext cx="311290" cy="1359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749844" y="1451854"/>
              <a:ext cx="445605" cy="1157514"/>
              <a:chOff x="2316480" y="1447800"/>
              <a:chExt cx="894450" cy="2141220"/>
            </a:xfrm>
          </p:grpSpPr>
          <p:cxnSp>
            <p:nvCxnSpPr>
              <p:cNvPr id="242" name="Straight Connector 241"/>
              <p:cNvCxnSpPr/>
              <p:nvPr/>
            </p:nvCxnSpPr>
            <p:spPr>
              <a:xfrm>
                <a:off x="2713040" y="1447800"/>
                <a:ext cx="0" cy="80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688100" y="2247900"/>
                <a:ext cx="517842" cy="7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a:off x="3203798" y="2227940"/>
                <a:ext cx="7132" cy="622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a:off x="2688100" y="2820850"/>
                <a:ext cx="510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713038" y="2842260"/>
                <a:ext cx="0" cy="746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a:off x="2316480" y="1461952"/>
                <a:ext cx="39655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2316480" y="3573780"/>
                <a:ext cx="39655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49" name="Group 248"/>
          <p:cNvGrpSpPr/>
          <p:nvPr/>
        </p:nvGrpSpPr>
        <p:grpSpPr>
          <a:xfrm>
            <a:off x="2740027" y="4116229"/>
            <a:ext cx="2914650" cy="1959292"/>
            <a:chOff x="4351020" y="1600200"/>
            <a:chExt cx="2743200" cy="1828800"/>
          </a:xfrm>
        </p:grpSpPr>
        <p:sp>
          <p:nvSpPr>
            <p:cNvPr id="250" name="Rectangle 249"/>
            <p:cNvSpPr/>
            <p:nvPr/>
          </p:nvSpPr>
          <p:spPr>
            <a:xfrm>
              <a:off x="4351020" y="1600200"/>
              <a:ext cx="2743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1" name="Rectangle 250"/>
            <p:cNvSpPr/>
            <p:nvPr/>
          </p:nvSpPr>
          <p:spPr>
            <a:xfrm flipV="1">
              <a:off x="5232400" y="1638300"/>
              <a:ext cx="990600" cy="1752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2" name="Rectangle 251"/>
            <p:cNvSpPr/>
            <p:nvPr/>
          </p:nvSpPr>
          <p:spPr>
            <a:xfrm rot="16200000">
              <a:off x="6067045" y="2420874"/>
              <a:ext cx="1828800" cy="1874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53" name="Group 252"/>
            <p:cNvGrpSpPr/>
            <p:nvPr/>
          </p:nvGrpSpPr>
          <p:grpSpPr>
            <a:xfrm>
              <a:off x="5281287" y="2299019"/>
              <a:ext cx="898345" cy="431288"/>
              <a:chOff x="5327486" y="4346575"/>
              <a:chExt cx="898345" cy="431288"/>
            </a:xfrm>
          </p:grpSpPr>
          <p:sp>
            <p:nvSpPr>
              <p:cNvPr id="406" name="Rectangle 405"/>
              <p:cNvSpPr/>
              <p:nvPr/>
            </p:nvSpPr>
            <p:spPr>
              <a:xfrm>
                <a:off x="614797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7" name="Rectangle 406"/>
              <p:cNvSpPr/>
              <p:nvPr/>
            </p:nvSpPr>
            <p:spPr>
              <a:xfrm>
                <a:off x="6076107"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8" name="Rectangle 407"/>
              <p:cNvSpPr/>
              <p:nvPr/>
            </p:nvSpPr>
            <p:spPr>
              <a:xfrm>
                <a:off x="5998250"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9" name="Rectangle 408"/>
              <p:cNvSpPr/>
              <p:nvPr/>
            </p:nvSpPr>
            <p:spPr>
              <a:xfrm>
                <a:off x="5926383"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0" name="Rectangle 409"/>
              <p:cNvSpPr/>
              <p:nvPr/>
            </p:nvSpPr>
            <p:spPr>
              <a:xfrm>
                <a:off x="5845532"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1" name="Rectangle 410"/>
              <p:cNvSpPr/>
              <p:nvPr/>
            </p:nvSpPr>
            <p:spPr>
              <a:xfrm>
                <a:off x="577366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2" name="Rectangle 411"/>
              <p:cNvSpPr/>
              <p:nvPr/>
            </p:nvSpPr>
            <p:spPr>
              <a:xfrm>
                <a:off x="5698802"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3" name="Rectangle 412"/>
              <p:cNvSpPr/>
              <p:nvPr/>
            </p:nvSpPr>
            <p:spPr>
              <a:xfrm>
                <a:off x="562693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4" name="Rectangle 413"/>
              <p:cNvSpPr/>
              <p:nvPr/>
            </p:nvSpPr>
            <p:spPr>
              <a:xfrm>
                <a:off x="5549078"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5" name="Rectangle 414"/>
              <p:cNvSpPr/>
              <p:nvPr/>
            </p:nvSpPr>
            <p:spPr>
              <a:xfrm>
                <a:off x="5477210"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6" name="Rectangle 415"/>
              <p:cNvSpPr/>
              <p:nvPr/>
            </p:nvSpPr>
            <p:spPr>
              <a:xfrm>
                <a:off x="539935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7" name="Rectangle 416"/>
              <p:cNvSpPr/>
              <p:nvPr/>
            </p:nvSpPr>
            <p:spPr>
              <a:xfrm>
                <a:off x="5327486"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8" name="Rectangle 417"/>
              <p:cNvSpPr/>
              <p:nvPr/>
            </p:nvSpPr>
            <p:spPr>
              <a:xfrm>
                <a:off x="614797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9" name="Rectangle 418"/>
              <p:cNvSpPr/>
              <p:nvPr/>
            </p:nvSpPr>
            <p:spPr>
              <a:xfrm>
                <a:off x="6076107"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0" name="Rectangle 419"/>
              <p:cNvSpPr/>
              <p:nvPr/>
            </p:nvSpPr>
            <p:spPr>
              <a:xfrm>
                <a:off x="5998250"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1" name="Rectangle 420"/>
              <p:cNvSpPr/>
              <p:nvPr/>
            </p:nvSpPr>
            <p:spPr>
              <a:xfrm>
                <a:off x="5926383"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2" name="Rectangle 421"/>
              <p:cNvSpPr/>
              <p:nvPr/>
            </p:nvSpPr>
            <p:spPr>
              <a:xfrm>
                <a:off x="5845532"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3" name="Rectangle 422"/>
              <p:cNvSpPr/>
              <p:nvPr/>
            </p:nvSpPr>
            <p:spPr>
              <a:xfrm>
                <a:off x="577366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4" name="Rectangle 423"/>
              <p:cNvSpPr/>
              <p:nvPr/>
            </p:nvSpPr>
            <p:spPr>
              <a:xfrm>
                <a:off x="5698802"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5" name="Rectangle 424"/>
              <p:cNvSpPr/>
              <p:nvPr/>
            </p:nvSpPr>
            <p:spPr>
              <a:xfrm>
                <a:off x="562693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6" name="Rectangle 425"/>
              <p:cNvSpPr/>
              <p:nvPr/>
            </p:nvSpPr>
            <p:spPr>
              <a:xfrm>
                <a:off x="5549078"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7" name="Rectangle 426"/>
              <p:cNvSpPr/>
              <p:nvPr/>
            </p:nvSpPr>
            <p:spPr>
              <a:xfrm>
                <a:off x="5477210"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8" name="Rectangle 427"/>
              <p:cNvSpPr/>
              <p:nvPr/>
            </p:nvSpPr>
            <p:spPr>
              <a:xfrm>
                <a:off x="539935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9" name="Rectangle 428"/>
              <p:cNvSpPr/>
              <p:nvPr/>
            </p:nvSpPr>
            <p:spPr>
              <a:xfrm>
                <a:off x="5327486"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0" name="Rectangle 429"/>
              <p:cNvSpPr/>
              <p:nvPr/>
            </p:nvSpPr>
            <p:spPr>
              <a:xfrm>
                <a:off x="614797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1" name="Rectangle 430"/>
              <p:cNvSpPr/>
              <p:nvPr/>
            </p:nvSpPr>
            <p:spPr>
              <a:xfrm>
                <a:off x="6076107"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2" name="Rectangle 431"/>
              <p:cNvSpPr/>
              <p:nvPr/>
            </p:nvSpPr>
            <p:spPr>
              <a:xfrm>
                <a:off x="5998250"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3" name="Rectangle 432"/>
              <p:cNvSpPr/>
              <p:nvPr/>
            </p:nvSpPr>
            <p:spPr>
              <a:xfrm>
                <a:off x="5926383"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4" name="Rectangle 433"/>
              <p:cNvSpPr/>
              <p:nvPr/>
            </p:nvSpPr>
            <p:spPr>
              <a:xfrm>
                <a:off x="5845532"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5" name="Rectangle 434"/>
              <p:cNvSpPr/>
              <p:nvPr/>
            </p:nvSpPr>
            <p:spPr>
              <a:xfrm>
                <a:off x="577366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6" name="Rectangle 435"/>
              <p:cNvSpPr/>
              <p:nvPr/>
            </p:nvSpPr>
            <p:spPr>
              <a:xfrm>
                <a:off x="5698802"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7" name="Rectangle 436"/>
              <p:cNvSpPr/>
              <p:nvPr/>
            </p:nvSpPr>
            <p:spPr>
              <a:xfrm>
                <a:off x="562693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8" name="Rectangle 437"/>
              <p:cNvSpPr/>
              <p:nvPr/>
            </p:nvSpPr>
            <p:spPr>
              <a:xfrm>
                <a:off x="5549078"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9" name="Rectangle 438"/>
              <p:cNvSpPr/>
              <p:nvPr/>
            </p:nvSpPr>
            <p:spPr>
              <a:xfrm>
                <a:off x="5477210"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0" name="Rectangle 439"/>
              <p:cNvSpPr/>
              <p:nvPr/>
            </p:nvSpPr>
            <p:spPr>
              <a:xfrm>
                <a:off x="539935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1" name="Rectangle 440"/>
              <p:cNvSpPr/>
              <p:nvPr/>
            </p:nvSpPr>
            <p:spPr>
              <a:xfrm>
                <a:off x="5327486"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2" name="Rectangle 441"/>
              <p:cNvSpPr/>
              <p:nvPr/>
            </p:nvSpPr>
            <p:spPr>
              <a:xfrm>
                <a:off x="614797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3" name="Rectangle 442"/>
              <p:cNvSpPr/>
              <p:nvPr/>
            </p:nvSpPr>
            <p:spPr>
              <a:xfrm>
                <a:off x="6076107"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4" name="Rectangle 443"/>
              <p:cNvSpPr/>
              <p:nvPr/>
            </p:nvSpPr>
            <p:spPr>
              <a:xfrm>
                <a:off x="5998250"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5" name="Rectangle 444"/>
              <p:cNvSpPr/>
              <p:nvPr/>
            </p:nvSpPr>
            <p:spPr>
              <a:xfrm>
                <a:off x="5926383"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6" name="Rectangle 445"/>
              <p:cNvSpPr/>
              <p:nvPr/>
            </p:nvSpPr>
            <p:spPr>
              <a:xfrm>
                <a:off x="5845532"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7" name="Rectangle 446"/>
              <p:cNvSpPr/>
              <p:nvPr/>
            </p:nvSpPr>
            <p:spPr>
              <a:xfrm>
                <a:off x="577366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8" name="Rectangle 447"/>
              <p:cNvSpPr/>
              <p:nvPr/>
            </p:nvSpPr>
            <p:spPr>
              <a:xfrm>
                <a:off x="5698802"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9" name="Rectangle 448"/>
              <p:cNvSpPr/>
              <p:nvPr/>
            </p:nvSpPr>
            <p:spPr>
              <a:xfrm>
                <a:off x="562693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0" name="Rectangle 449"/>
              <p:cNvSpPr/>
              <p:nvPr/>
            </p:nvSpPr>
            <p:spPr>
              <a:xfrm>
                <a:off x="5549078"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1" name="Rectangle 450"/>
              <p:cNvSpPr/>
              <p:nvPr/>
            </p:nvSpPr>
            <p:spPr>
              <a:xfrm>
                <a:off x="5477210"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2" name="Rectangle 451"/>
              <p:cNvSpPr/>
              <p:nvPr/>
            </p:nvSpPr>
            <p:spPr>
              <a:xfrm>
                <a:off x="539935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3" name="Rectangle 452"/>
              <p:cNvSpPr/>
              <p:nvPr/>
            </p:nvSpPr>
            <p:spPr>
              <a:xfrm>
                <a:off x="5327486"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4" name="Rectangle 453"/>
              <p:cNvSpPr/>
              <p:nvPr/>
            </p:nvSpPr>
            <p:spPr>
              <a:xfrm>
                <a:off x="614797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5" name="Rectangle 454"/>
              <p:cNvSpPr/>
              <p:nvPr/>
            </p:nvSpPr>
            <p:spPr>
              <a:xfrm>
                <a:off x="6076107"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6" name="Rectangle 455"/>
              <p:cNvSpPr/>
              <p:nvPr/>
            </p:nvSpPr>
            <p:spPr>
              <a:xfrm>
                <a:off x="5998250"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7" name="Rectangle 456"/>
              <p:cNvSpPr/>
              <p:nvPr/>
            </p:nvSpPr>
            <p:spPr>
              <a:xfrm>
                <a:off x="5926383"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8" name="Rectangle 457"/>
              <p:cNvSpPr/>
              <p:nvPr/>
            </p:nvSpPr>
            <p:spPr>
              <a:xfrm>
                <a:off x="5845532"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9" name="Rectangle 458"/>
              <p:cNvSpPr/>
              <p:nvPr/>
            </p:nvSpPr>
            <p:spPr>
              <a:xfrm>
                <a:off x="577366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0" name="Rectangle 459"/>
              <p:cNvSpPr/>
              <p:nvPr/>
            </p:nvSpPr>
            <p:spPr>
              <a:xfrm>
                <a:off x="5698802"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1" name="Rectangle 460"/>
              <p:cNvSpPr/>
              <p:nvPr/>
            </p:nvSpPr>
            <p:spPr>
              <a:xfrm>
                <a:off x="562693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2" name="Rectangle 461"/>
              <p:cNvSpPr/>
              <p:nvPr/>
            </p:nvSpPr>
            <p:spPr>
              <a:xfrm>
                <a:off x="5549078"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3" name="Rectangle 462"/>
              <p:cNvSpPr/>
              <p:nvPr/>
            </p:nvSpPr>
            <p:spPr>
              <a:xfrm>
                <a:off x="5477210"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4" name="Rectangle 463"/>
              <p:cNvSpPr/>
              <p:nvPr/>
            </p:nvSpPr>
            <p:spPr>
              <a:xfrm>
                <a:off x="539935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5" name="Rectangle 464"/>
              <p:cNvSpPr/>
              <p:nvPr/>
            </p:nvSpPr>
            <p:spPr>
              <a:xfrm>
                <a:off x="5327486"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54" name="Group 253"/>
            <p:cNvGrpSpPr/>
            <p:nvPr/>
          </p:nvGrpSpPr>
          <p:grpSpPr>
            <a:xfrm>
              <a:off x="5278456" y="1745596"/>
              <a:ext cx="898345" cy="151078"/>
              <a:chOff x="5327486" y="4965169"/>
              <a:chExt cx="898345" cy="151078"/>
            </a:xfrm>
          </p:grpSpPr>
          <p:sp>
            <p:nvSpPr>
              <p:cNvPr id="394" name="Rectangle 393"/>
              <p:cNvSpPr/>
              <p:nvPr/>
            </p:nvSpPr>
            <p:spPr>
              <a:xfrm>
                <a:off x="614797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5" name="Rectangle 394"/>
              <p:cNvSpPr/>
              <p:nvPr/>
            </p:nvSpPr>
            <p:spPr>
              <a:xfrm>
                <a:off x="6076107"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6" name="Rectangle 395"/>
              <p:cNvSpPr/>
              <p:nvPr/>
            </p:nvSpPr>
            <p:spPr>
              <a:xfrm>
                <a:off x="5998250"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7" name="Rectangle 396"/>
              <p:cNvSpPr/>
              <p:nvPr/>
            </p:nvSpPr>
            <p:spPr>
              <a:xfrm>
                <a:off x="5926383"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8" name="Rectangle 397"/>
              <p:cNvSpPr/>
              <p:nvPr/>
            </p:nvSpPr>
            <p:spPr>
              <a:xfrm>
                <a:off x="5845532"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9" name="Rectangle 398"/>
              <p:cNvSpPr/>
              <p:nvPr/>
            </p:nvSpPr>
            <p:spPr>
              <a:xfrm>
                <a:off x="577366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0" name="Rectangle 399"/>
              <p:cNvSpPr/>
              <p:nvPr/>
            </p:nvSpPr>
            <p:spPr>
              <a:xfrm>
                <a:off x="5698802"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1" name="Rectangle 400"/>
              <p:cNvSpPr/>
              <p:nvPr/>
            </p:nvSpPr>
            <p:spPr>
              <a:xfrm>
                <a:off x="562693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2" name="Rectangle 401"/>
              <p:cNvSpPr/>
              <p:nvPr/>
            </p:nvSpPr>
            <p:spPr>
              <a:xfrm>
                <a:off x="5549078"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3" name="Rectangle 402"/>
              <p:cNvSpPr/>
              <p:nvPr/>
            </p:nvSpPr>
            <p:spPr>
              <a:xfrm>
                <a:off x="5477210"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4" name="Rectangle 403"/>
              <p:cNvSpPr/>
              <p:nvPr/>
            </p:nvSpPr>
            <p:spPr>
              <a:xfrm>
                <a:off x="539935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5" name="Rectangle 404"/>
              <p:cNvSpPr/>
              <p:nvPr/>
            </p:nvSpPr>
            <p:spPr>
              <a:xfrm>
                <a:off x="5327486"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55" name="Group 254"/>
            <p:cNvGrpSpPr/>
            <p:nvPr/>
          </p:nvGrpSpPr>
          <p:grpSpPr>
            <a:xfrm>
              <a:off x="5278456" y="1950811"/>
              <a:ext cx="898345" cy="300038"/>
              <a:chOff x="5327486" y="4346575"/>
              <a:chExt cx="898345" cy="431288"/>
            </a:xfrm>
          </p:grpSpPr>
          <p:sp>
            <p:nvSpPr>
              <p:cNvPr id="334" name="Rectangle 333"/>
              <p:cNvSpPr/>
              <p:nvPr/>
            </p:nvSpPr>
            <p:spPr>
              <a:xfrm>
                <a:off x="614797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5" name="Rectangle 334"/>
              <p:cNvSpPr/>
              <p:nvPr/>
            </p:nvSpPr>
            <p:spPr>
              <a:xfrm>
                <a:off x="6076107"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6" name="Rectangle 335"/>
              <p:cNvSpPr/>
              <p:nvPr/>
            </p:nvSpPr>
            <p:spPr>
              <a:xfrm>
                <a:off x="5998250"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7" name="Rectangle 336"/>
              <p:cNvSpPr/>
              <p:nvPr/>
            </p:nvSpPr>
            <p:spPr>
              <a:xfrm>
                <a:off x="5926383"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8" name="Rectangle 337"/>
              <p:cNvSpPr/>
              <p:nvPr/>
            </p:nvSpPr>
            <p:spPr>
              <a:xfrm>
                <a:off x="5845532"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9" name="Rectangle 338"/>
              <p:cNvSpPr/>
              <p:nvPr/>
            </p:nvSpPr>
            <p:spPr>
              <a:xfrm>
                <a:off x="577366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0" name="Rectangle 339"/>
              <p:cNvSpPr/>
              <p:nvPr/>
            </p:nvSpPr>
            <p:spPr>
              <a:xfrm>
                <a:off x="5698802"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1" name="Rectangle 340"/>
              <p:cNvSpPr/>
              <p:nvPr/>
            </p:nvSpPr>
            <p:spPr>
              <a:xfrm>
                <a:off x="562693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2" name="Rectangle 341"/>
              <p:cNvSpPr/>
              <p:nvPr/>
            </p:nvSpPr>
            <p:spPr>
              <a:xfrm>
                <a:off x="5549078"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3" name="Rectangle 342"/>
              <p:cNvSpPr/>
              <p:nvPr/>
            </p:nvSpPr>
            <p:spPr>
              <a:xfrm>
                <a:off x="5477210"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4" name="Rectangle 343"/>
              <p:cNvSpPr/>
              <p:nvPr/>
            </p:nvSpPr>
            <p:spPr>
              <a:xfrm>
                <a:off x="539935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5" name="Rectangle 344"/>
              <p:cNvSpPr/>
              <p:nvPr/>
            </p:nvSpPr>
            <p:spPr>
              <a:xfrm>
                <a:off x="5327486"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6" name="Rectangle 345"/>
              <p:cNvSpPr/>
              <p:nvPr/>
            </p:nvSpPr>
            <p:spPr>
              <a:xfrm>
                <a:off x="614797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7" name="Rectangle 346"/>
              <p:cNvSpPr/>
              <p:nvPr/>
            </p:nvSpPr>
            <p:spPr>
              <a:xfrm>
                <a:off x="6076107"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8" name="Rectangle 347"/>
              <p:cNvSpPr/>
              <p:nvPr/>
            </p:nvSpPr>
            <p:spPr>
              <a:xfrm>
                <a:off x="5998250"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9" name="Rectangle 348"/>
              <p:cNvSpPr/>
              <p:nvPr/>
            </p:nvSpPr>
            <p:spPr>
              <a:xfrm>
                <a:off x="5926383"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0" name="Rectangle 349"/>
              <p:cNvSpPr/>
              <p:nvPr/>
            </p:nvSpPr>
            <p:spPr>
              <a:xfrm>
                <a:off x="5845532"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1" name="Rectangle 350"/>
              <p:cNvSpPr/>
              <p:nvPr/>
            </p:nvSpPr>
            <p:spPr>
              <a:xfrm>
                <a:off x="577366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2" name="Rectangle 351"/>
              <p:cNvSpPr/>
              <p:nvPr/>
            </p:nvSpPr>
            <p:spPr>
              <a:xfrm>
                <a:off x="5698802"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3" name="Rectangle 352"/>
              <p:cNvSpPr/>
              <p:nvPr/>
            </p:nvSpPr>
            <p:spPr>
              <a:xfrm>
                <a:off x="562693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4" name="Rectangle 353"/>
              <p:cNvSpPr/>
              <p:nvPr/>
            </p:nvSpPr>
            <p:spPr>
              <a:xfrm>
                <a:off x="5549078"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5" name="Rectangle 354"/>
              <p:cNvSpPr/>
              <p:nvPr/>
            </p:nvSpPr>
            <p:spPr>
              <a:xfrm>
                <a:off x="5477210"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6" name="Rectangle 355"/>
              <p:cNvSpPr/>
              <p:nvPr/>
            </p:nvSpPr>
            <p:spPr>
              <a:xfrm>
                <a:off x="539935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7" name="Rectangle 356"/>
              <p:cNvSpPr/>
              <p:nvPr/>
            </p:nvSpPr>
            <p:spPr>
              <a:xfrm>
                <a:off x="5327486"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8" name="Rectangle 357"/>
              <p:cNvSpPr/>
              <p:nvPr/>
            </p:nvSpPr>
            <p:spPr>
              <a:xfrm>
                <a:off x="614797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9" name="Rectangle 358"/>
              <p:cNvSpPr/>
              <p:nvPr/>
            </p:nvSpPr>
            <p:spPr>
              <a:xfrm>
                <a:off x="6076107"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0" name="Rectangle 359"/>
              <p:cNvSpPr/>
              <p:nvPr/>
            </p:nvSpPr>
            <p:spPr>
              <a:xfrm>
                <a:off x="5998250"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1" name="Rectangle 360"/>
              <p:cNvSpPr/>
              <p:nvPr/>
            </p:nvSpPr>
            <p:spPr>
              <a:xfrm>
                <a:off x="5926383"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2" name="Rectangle 361"/>
              <p:cNvSpPr/>
              <p:nvPr/>
            </p:nvSpPr>
            <p:spPr>
              <a:xfrm>
                <a:off x="5845532"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3" name="Rectangle 362"/>
              <p:cNvSpPr/>
              <p:nvPr/>
            </p:nvSpPr>
            <p:spPr>
              <a:xfrm>
                <a:off x="577366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4" name="Rectangle 363"/>
              <p:cNvSpPr/>
              <p:nvPr/>
            </p:nvSpPr>
            <p:spPr>
              <a:xfrm>
                <a:off x="5698802"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5" name="Rectangle 364"/>
              <p:cNvSpPr/>
              <p:nvPr/>
            </p:nvSpPr>
            <p:spPr>
              <a:xfrm>
                <a:off x="562693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6" name="Rectangle 365"/>
              <p:cNvSpPr/>
              <p:nvPr/>
            </p:nvSpPr>
            <p:spPr>
              <a:xfrm>
                <a:off x="5549078"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7" name="Rectangle 366"/>
              <p:cNvSpPr/>
              <p:nvPr/>
            </p:nvSpPr>
            <p:spPr>
              <a:xfrm>
                <a:off x="5477210"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8" name="Rectangle 367"/>
              <p:cNvSpPr/>
              <p:nvPr/>
            </p:nvSpPr>
            <p:spPr>
              <a:xfrm>
                <a:off x="539935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9" name="Rectangle 368"/>
              <p:cNvSpPr/>
              <p:nvPr/>
            </p:nvSpPr>
            <p:spPr>
              <a:xfrm>
                <a:off x="5327486"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0" name="Rectangle 369"/>
              <p:cNvSpPr/>
              <p:nvPr/>
            </p:nvSpPr>
            <p:spPr>
              <a:xfrm>
                <a:off x="614797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1" name="Rectangle 370"/>
              <p:cNvSpPr/>
              <p:nvPr/>
            </p:nvSpPr>
            <p:spPr>
              <a:xfrm>
                <a:off x="6076107"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2" name="Rectangle 371"/>
              <p:cNvSpPr/>
              <p:nvPr/>
            </p:nvSpPr>
            <p:spPr>
              <a:xfrm>
                <a:off x="5998250"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3" name="Rectangle 372"/>
              <p:cNvSpPr/>
              <p:nvPr/>
            </p:nvSpPr>
            <p:spPr>
              <a:xfrm>
                <a:off x="5926383"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4" name="Rectangle 373"/>
              <p:cNvSpPr/>
              <p:nvPr/>
            </p:nvSpPr>
            <p:spPr>
              <a:xfrm>
                <a:off x="5845532"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5" name="Rectangle 374"/>
              <p:cNvSpPr/>
              <p:nvPr/>
            </p:nvSpPr>
            <p:spPr>
              <a:xfrm>
                <a:off x="577366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6" name="Rectangle 375"/>
              <p:cNvSpPr/>
              <p:nvPr/>
            </p:nvSpPr>
            <p:spPr>
              <a:xfrm>
                <a:off x="5698802"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7" name="Rectangle 376"/>
              <p:cNvSpPr/>
              <p:nvPr/>
            </p:nvSpPr>
            <p:spPr>
              <a:xfrm>
                <a:off x="562693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8" name="Rectangle 377"/>
              <p:cNvSpPr/>
              <p:nvPr/>
            </p:nvSpPr>
            <p:spPr>
              <a:xfrm>
                <a:off x="5549078"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9" name="Rectangle 378"/>
              <p:cNvSpPr/>
              <p:nvPr/>
            </p:nvSpPr>
            <p:spPr>
              <a:xfrm>
                <a:off x="5477210"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0" name="Rectangle 379"/>
              <p:cNvSpPr/>
              <p:nvPr/>
            </p:nvSpPr>
            <p:spPr>
              <a:xfrm>
                <a:off x="539935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1" name="Rectangle 380"/>
              <p:cNvSpPr/>
              <p:nvPr/>
            </p:nvSpPr>
            <p:spPr>
              <a:xfrm>
                <a:off x="5327486"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2" name="Rectangle 381"/>
              <p:cNvSpPr/>
              <p:nvPr/>
            </p:nvSpPr>
            <p:spPr>
              <a:xfrm>
                <a:off x="614797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3" name="Rectangle 382"/>
              <p:cNvSpPr/>
              <p:nvPr/>
            </p:nvSpPr>
            <p:spPr>
              <a:xfrm>
                <a:off x="6076107"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4" name="Rectangle 383"/>
              <p:cNvSpPr/>
              <p:nvPr/>
            </p:nvSpPr>
            <p:spPr>
              <a:xfrm>
                <a:off x="5998250"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5" name="Rectangle 384"/>
              <p:cNvSpPr/>
              <p:nvPr/>
            </p:nvSpPr>
            <p:spPr>
              <a:xfrm>
                <a:off x="5926383"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6" name="Rectangle 385"/>
              <p:cNvSpPr/>
              <p:nvPr/>
            </p:nvSpPr>
            <p:spPr>
              <a:xfrm>
                <a:off x="5845532"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7" name="Rectangle 386"/>
              <p:cNvSpPr/>
              <p:nvPr/>
            </p:nvSpPr>
            <p:spPr>
              <a:xfrm>
                <a:off x="577366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8" name="Rectangle 387"/>
              <p:cNvSpPr/>
              <p:nvPr/>
            </p:nvSpPr>
            <p:spPr>
              <a:xfrm>
                <a:off x="5698802"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9" name="Rectangle 388"/>
              <p:cNvSpPr/>
              <p:nvPr/>
            </p:nvSpPr>
            <p:spPr>
              <a:xfrm>
                <a:off x="562693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0" name="Rectangle 389"/>
              <p:cNvSpPr/>
              <p:nvPr/>
            </p:nvSpPr>
            <p:spPr>
              <a:xfrm>
                <a:off x="5549078"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1" name="Rectangle 390"/>
              <p:cNvSpPr/>
              <p:nvPr/>
            </p:nvSpPr>
            <p:spPr>
              <a:xfrm>
                <a:off x="5477210"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2" name="Rectangle 391"/>
              <p:cNvSpPr/>
              <p:nvPr/>
            </p:nvSpPr>
            <p:spPr>
              <a:xfrm>
                <a:off x="539935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3" name="Rectangle 392"/>
              <p:cNvSpPr/>
              <p:nvPr/>
            </p:nvSpPr>
            <p:spPr>
              <a:xfrm>
                <a:off x="5327486"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56" name="Group 255"/>
            <p:cNvGrpSpPr/>
            <p:nvPr/>
          </p:nvGrpSpPr>
          <p:grpSpPr>
            <a:xfrm>
              <a:off x="5278456" y="2768486"/>
              <a:ext cx="898345" cy="300038"/>
              <a:chOff x="5327486" y="4346575"/>
              <a:chExt cx="898345" cy="431288"/>
            </a:xfrm>
          </p:grpSpPr>
          <p:sp>
            <p:nvSpPr>
              <p:cNvPr id="274" name="Rectangle 273"/>
              <p:cNvSpPr/>
              <p:nvPr/>
            </p:nvSpPr>
            <p:spPr>
              <a:xfrm>
                <a:off x="614797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5" name="Rectangle 274"/>
              <p:cNvSpPr/>
              <p:nvPr/>
            </p:nvSpPr>
            <p:spPr>
              <a:xfrm>
                <a:off x="6076107"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6" name="Rectangle 275"/>
              <p:cNvSpPr/>
              <p:nvPr/>
            </p:nvSpPr>
            <p:spPr>
              <a:xfrm>
                <a:off x="5998250"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7" name="Rectangle 276"/>
              <p:cNvSpPr/>
              <p:nvPr/>
            </p:nvSpPr>
            <p:spPr>
              <a:xfrm>
                <a:off x="5926383"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8" name="Rectangle 277"/>
              <p:cNvSpPr/>
              <p:nvPr/>
            </p:nvSpPr>
            <p:spPr>
              <a:xfrm>
                <a:off x="5845532"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9" name="Rectangle 278"/>
              <p:cNvSpPr/>
              <p:nvPr/>
            </p:nvSpPr>
            <p:spPr>
              <a:xfrm>
                <a:off x="577366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0" name="Rectangle 279"/>
              <p:cNvSpPr/>
              <p:nvPr/>
            </p:nvSpPr>
            <p:spPr>
              <a:xfrm>
                <a:off x="5698802"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1" name="Rectangle 280"/>
              <p:cNvSpPr/>
              <p:nvPr/>
            </p:nvSpPr>
            <p:spPr>
              <a:xfrm>
                <a:off x="562693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2" name="Rectangle 281"/>
              <p:cNvSpPr/>
              <p:nvPr/>
            </p:nvSpPr>
            <p:spPr>
              <a:xfrm>
                <a:off x="5549078"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3" name="Rectangle 282"/>
              <p:cNvSpPr/>
              <p:nvPr/>
            </p:nvSpPr>
            <p:spPr>
              <a:xfrm>
                <a:off x="5477210"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4" name="Rectangle 283"/>
              <p:cNvSpPr/>
              <p:nvPr/>
            </p:nvSpPr>
            <p:spPr>
              <a:xfrm>
                <a:off x="5399354"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5" name="Rectangle 284"/>
              <p:cNvSpPr/>
              <p:nvPr/>
            </p:nvSpPr>
            <p:spPr>
              <a:xfrm>
                <a:off x="5327486" y="469160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6" name="Rectangle 285"/>
              <p:cNvSpPr/>
              <p:nvPr/>
            </p:nvSpPr>
            <p:spPr>
              <a:xfrm>
                <a:off x="614797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7" name="Rectangle 286"/>
              <p:cNvSpPr/>
              <p:nvPr/>
            </p:nvSpPr>
            <p:spPr>
              <a:xfrm>
                <a:off x="6076107"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8" name="Rectangle 287"/>
              <p:cNvSpPr/>
              <p:nvPr/>
            </p:nvSpPr>
            <p:spPr>
              <a:xfrm>
                <a:off x="5998250"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9" name="Rectangle 288"/>
              <p:cNvSpPr/>
              <p:nvPr/>
            </p:nvSpPr>
            <p:spPr>
              <a:xfrm>
                <a:off x="5926383"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0" name="Rectangle 289"/>
              <p:cNvSpPr/>
              <p:nvPr/>
            </p:nvSpPr>
            <p:spPr>
              <a:xfrm>
                <a:off x="5845532"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1" name="Rectangle 290"/>
              <p:cNvSpPr/>
              <p:nvPr/>
            </p:nvSpPr>
            <p:spPr>
              <a:xfrm>
                <a:off x="577366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2" name="Rectangle 291"/>
              <p:cNvSpPr/>
              <p:nvPr/>
            </p:nvSpPr>
            <p:spPr>
              <a:xfrm>
                <a:off x="5698802"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3" name="Rectangle 292"/>
              <p:cNvSpPr/>
              <p:nvPr/>
            </p:nvSpPr>
            <p:spPr>
              <a:xfrm>
                <a:off x="562693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4" name="Rectangle 293"/>
              <p:cNvSpPr/>
              <p:nvPr/>
            </p:nvSpPr>
            <p:spPr>
              <a:xfrm>
                <a:off x="5549078"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5" name="Rectangle 294"/>
              <p:cNvSpPr/>
              <p:nvPr/>
            </p:nvSpPr>
            <p:spPr>
              <a:xfrm>
                <a:off x="5477210"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6" name="Rectangle 295"/>
              <p:cNvSpPr/>
              <p:nvPr/>
            </p:nvSpPr>
            <p:spPr>
              <a:xfrm>
                <a:off x="5399354"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7" name="Rectangle 296"/>
              <p:cNvSpPr/>
              <p:nvPr/>
            </p:nvSpPr>
            <p:spPr>
              <a:xfrm>
                <a:off x="5327486" y="4605348"/>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8" name="Rectangle 297"/>
              <p:cNvSpPr/>
              <p:nvPr/>
            </p:nvSpPr>
            <p:spPr>
              <a:xfrm>
                <a:off x="614797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9" name="Rectangle 298"/>
              <p:cNvSpPr/>
              <p:nvPr/>
            </p:nvSpPr>
            <p:spPr>
              <a:xfrm>
                <a:off x="6076107"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0" name="Rectangle 299"/>
              <p:cNvSpPr/>
              <p:nvPr/>
            </p:nvSpPr>
            <p:spPr>
              <a:xfrm>
                <a:off x="5998250"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1" name="Rectangle 300"/>
              <p:cNvSpPr/>
              <p:nvPr/>
            </p:nvSpPr>
            <p:spPr>
              <a:xfrm>
                <a:off x="5926383"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2" name="Rectangle 301"/>
              <p:cNvSpPr/>
              <p:nvPr/>
            </p:nvSpPr>
            <p:spPr>
              <a:xfrm>
                <a:off x="5845532"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3" name="Rectangle 302"/>
              <p:cNvSpPr/>
              <p:nvPr/>
            </p:nvSpPr>
            <p:spPr>
              <a:xfrm>
                <a:off x="577366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4" name="Rectangle 303"/>
              <p:cNvSpPr/>
              <p:nvPr/>
            </p:nvSpPr>
            <p:spPr>
              <a:xfrm>
                <a:off x="5698802"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5" name="Rectangle 304"/>
              <p:cNvSpPr/>
              <p:nvPr/>
            </p:nvSpPr>
            <p:spPr>
              <a:xfrm>
                <a:off x="562693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6" name="Rectangle 305"/>
              <p:cNvSpPr/>
              <p:nvPr/>
            </p:nvSpPr>
            <p:spPr>
              <a:xfrm>
                <a:off x="5549078"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7" name="Rectangle 306"/>
              <p:cNvSpPr/>
              <p:nvPr/>
            </p:nvSpPr>
            <p:spPr>
              <a:xfrm>
                <a:off x="5477210"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8" name="Rectangle 307"/>
              <p:cNvSpPr/>
              <p:nvPr/>
            </p:nvSpPr>
            <p:spPr>
              <a:xfrm>
                <a:off x="5399354"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9" name="Rectangle 308"/>
              <p:cNvSpPr/>
              <p:nvPr/>
            </p:nvSpPr>
            <p:spPr>
              <a:xfrm>
                <a:off x="5327486" y="4510464"/>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0" name="Rectangle 309"/>
              <p:cNvSpPr/>
              <p:nvPr/>
            </p:nvSpPr>
            <p:spPr>
              <a:xfrm>
                <a:off x="614797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1" name="Rectangle 310"/>
              <p:cNvSpPr/>
              <p:nvPr/>
            </p:nvSpPr>
            <p:spPr>
              <a:xfrm>
                <a:off x="6076107"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2" name="Rectangle 311"/>
              <p:cNvSpPr/>
              <p:nvPr/>
            </p:nvSpPr>
            <p:spPr>
              <a:xfrm>
                <a:off x="5998250"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3" name="Rectangle 312"/>
              <p:cNvSpPr/>
              <p:nvPr/>
            </p:nvSpPr>
            <p:spPr>
              <a:xfrm>
                <a:off x="5926383"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4" name="Rectangle 313"/>
              <p:cNvSpPr/>
              <p:nvPr/>
            </p:nvSpPr>
            <p:spPr>
              <a:xfrm>
                <a:off x="5845532"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5" name="Rectangle 314"/>
              <p:cNvSpPr/>
              <p:nvPr/>
            </p:nvSpPr>
            <p:spPr>
              <a:xfrm>
                <a:off x="577366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6" name="Rectangle 315"/>
              <p:cNvSpPr/>
              <p:nvPr/>
            </p:nvSpPr>
            <p:spPr>
              <a:xfrm>
                <a:off x="5698802"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7" name="Rectangle 316"/>
              <p:cNvSpPr/>
              <p:nvPr/>
            </p:nvSpPr>
            <p:spPr>
              <a:xfrm>
                <a:off x="562693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8" name="Rectangle 317"/>
              <p:cNvSpPr/>
              <p:nvPr/>
            </p:nvSpPr>
            <p:spPr>
              <a:xfrm>
                <a:off x="5549078"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9" name="Rectangle 318"/>
              <p:cNvSpPr/>
              <p:nvPr/>
            </p:nvSpPr>
            <p:spPr>
              <a:xfrm>
                <a:off x="5477210"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0" name="Rectangle 319"/>
              <p:cNvSpPr/>
              <p:nvPr/>
            </p:nvSpPr>
            <p:spPr>
              <a:xfrm>
                <a:off x="5399354"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1" name="Rectangle 320"/>
              <p:cNvSpPr/>
              <p:nvPr/>
            </p:nvSpPr>
            <p:spPr>
              <a:xfrm>
                <a:off x="5327486" y="4432832"/>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2" name="Rectangle 321"/>
              <p:cNvSpPr/>
              <p:nvPr/>
            </p:nvSpPr>
            <p:spPr>
              <a:xfrm>
                <a:off x="614797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3" name="Rectangle 322"/>
              <p:cNvSpPr/>
              <p:nvPr/>
            </p:nvSpPr>
            <p:spPr>
              <a:xfrm>
                <a:off x="6076107"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4" name="Rectangle 323"/>
              <p:cNvSpPr/>
              <p:nvPr/>
            </p:nvSpPr>
            <p:spPr>
              <a:xfrm>
                <a:off x="5998250"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5" name="Rectangle 324"/>
              <p:cNvSpPr/>
              <p:nvPr/>
            </p:nvSpPr>
            <p:spPr>
              <a:xfrm>
                <a:off x="5926383"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6" name="Rectangle 325"/>
              <p:cNvSpPr/>
              <p:nvPr/>
            </p:nvSpPr>
            <p:spPr>
              <a:xfrm>
                <a:off x="5845532"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7" name="Rectangle 326"/>
              <p:cNvSpPr/>
              <p:nvPr/>
            </p:nvSpPr>
            <p:spPr>
              <a:xfrm>
                <a:off x="577366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8" name="Rectangle 327"/>
              <p:cNvSpPr/>
              <p:nvPr/>
            </p:nvSpPr>
            <p:spPr>
              <a:xfrm>
                <a:off x="5698802"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9" name="Rectangle 328"/>
              <p:cNvSpPr/>
              <p:nvPr/>
            </p:nvSpPr>
            <p:spPr>
              <a:xfrm>
                <a:off x="562693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0" name="Rectangle 329"/>
              <p:cNvSpPr/>
              <p:nvPr/>
            </p:nvSpPr>
            <p:spPr>
              <a:xfrm>
                <a:off x="5549078"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1" name="Rectangle 330"/>
              <p:cNvSpPr/>
              <p:nvPr/>
            </p:nvSpPr>
            <p:spPr>
              <a:xfrm>
                <a:off x="5477210"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2" name="Rectangle 331"/>
              <p:cNvSpPr/>
              <p:nvPr/>
            </p:nvSpPr>
            <p:spPr>
              <a:xfrm>
                <a:off x="5399354"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3" name="Rectangle 332"/>
              <p:cNvSpPr/>
              <p:nvPr/>
            </p:nvSpPr>
            <p:spPr>
              <a:xfrm>
                <a:off x="5327486" y="4346575"/>
                <a:ext cx="77857" cy="86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57" name="Group 256"/>
            <p:cNvGrpSpPr/>
            <p:nvPr/>
          </p:nvGrpSpPr>
          <p:grpSpPr>
            <a:xfrm>
              <a:off x="5278456" y="3109647"/>
              <a:ext cx="898345" cy="151078"/>
              <a:chOff x="5327486" y="4965169"/>
              <a:chExt cx="898345" cy="151078"/>
            </a:xfrm>
          </p:grpSpPr>
          <p:sp>
            <p:nvSpPr>
              <p:cNvPr id="262" name="Rectangle 261"/>
              <p:cNvSpPr/>
              <p:nvPr/>
            </p:nvSpPr>
            <p:spPr>
              <a:xfrm>
                <a:off x="614797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3" name="Rectangle 262"/>
              <p:cNvSpPr/>
              <p:nvPr/>
            </p:nvSpPr>
            <p:spPr>
              <a:xfrm>
                <a:off x="6076107"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4" name="Rectangle 263"/>
              <p:cNvSpPr/>
              <p:nvPr/>
            </p:nvSpPr>
            <p:spPr>
              <a:xfrm>
                <a:off x="5998250"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5" name="Rectangle 264"/>
              <p:cNvSpPr/>
              <p:nvPr/>
            </p:nvSpPr>
            <p:spPr>
              <a:xfrm>
                <a:off x="5926383"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6" name="Rectangle 265"/>
              <p:cNvSpPr/>
              <p:nvPr/>
            </p:nvSpPr>
            <p:spPr>
              <a:xfrm>
                <a:off x="5845532"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7" name="Rectangle 266"/>
              <p:cNvSpPr/>
              <p:nvPr/>
            </p:nvSpPr>
            <p:spPr>
              <a:xfrm>
                <a:off x="577366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8" name="Rectangle 267"/>
              <p:cNvSpPr/>
              <p:nvPr/>
            </p:nvSpPr>
            <p:spPr>
              <a:xfrm>
                <a:off x="5698802"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9" name="Rectangle 268"/>
              <p:cNvSpPr/>
              <p:nvPr/>
            </p:nvSpPr>
            <p:spPr>
              <a:xfrm>
                <a:off x="562693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0" name="Rectangle 269"/>
              <p:cNvSpPr/>
              <p:nvPr/>
            </p:nvSpPr>
            <p:spPr>
              <a:xfrm>
                <a:off x="5549078"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1" name="Rectangle 270"/>
              <p:cNvSpPr/>
              <p:nvPr/>
            </p:nvSpPr>
            <p:spPr>
              <a:xfrm>
                <a:off x="5477210"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2" name="Rectangle 271"/>
              <p:cNvSpPr/>
              <p:nvPr/>
            </p:nvSpPr>
            <p:spPr>
              <a:xfrm>
                <a:off x="5399354"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3" name="Rectangle 272"/>
              <p:cNvSpPr/>
              <p:nvPr/>
            </p:nvSpPr>
            <p:spPr>
              <a:xfrm>
                <a:off x="5327486" y="4965169"/>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58" name="Rectangle 257"/>
            <p:cNvSpPr/>
            <p:nvPr/>
          </p:nvSpPr>
          <p:spPr>
            <a:xfrm rot="5400000">
              <a:off x="5807444" y="2266950"/>
              <a:ext cx="342900" cy="495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t>#2</a:t>
              </a:r>
              <a:endParaRPr lang="en-US" sz="900" dirty="0"/>
            </a:p>
          </p:txBody>
        </p:sp>
        <p:sp>
          <p:nvSpPr>
            <p:cNvPr id="259" name="Rectangle 258"/>
            <p:cNvSpPr/>
            <p:nvPr/>
          </p:nvSpPr>
          <p:spPr>
            <a:xfrm rot="5400000">
              <a:off x="5312144" y="2266950"/>
              <a:ext cx="342900" cy="495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t>#1</a:t>
              </a:r>
              <a:endParaRPr lang="en-US" sz="900" dirty="0"/>
            </a:p>
          </p:txBody>
        </p:sp>
        <p:sp>
          <p:nvSpPr>
            <p:cNvPr id="260" name="Rectangle 259"/>
            <p:cNvSpPr/>
            <p:nvPr/>
          </p:nvSpPr>
          <p:spPr>
            <a:xfrm>
              <a:off x="6302744" y="2305050"/>
              <a:ext cx="495300" cy="419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 dirty="0" smtClean="0"/>
                <a:t>Servo Motor</a:t>
              </a:r>
              <a:endParaRPr lang="en-US" sz="300" dirty="0"/>
            </a:p>
          </p:txBody>
        </p:sp>
        <p:sp>
          <p:nvSpPr>
            <p:cNvPr id="261" name="Rectangle 260"/>
            <p:cNvSpPr/>
            <p:nvPr/>
          </p:nvSpPr>
          <p:spPr>
            <a:xfrm>
              <a:off x="6226544" y="2476500"/>
              <a:ext cx="76200" cy="76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00" dirty="0"/>
            </a:p>
          </p:txBody>
        </p:sp>
      </p:grpSp>
      <p:grpSp>
        <p:nvGrpSpPr>
          <p:cNvPr id="466" name="Group 465"/>
          <p:cNvGrpSpPr/>
          <p:nvPr/>
        </p:nvGrpSpPr>
        <p:grpSpPr>
          <a:xfrm>
            <a:off x="458788" y="3740074"/>
            <a:ext cx="1968501" cy="2640247"/>
            <a:chOff x="1749108" y="1240466"/>
            <a:chExt cx="1927860" cy="2513565"/>
          </a:xfrm>
        </p:grpSpPr>
        <p:sp>
          <p:nvSpPr>
            <p:cNvPr id="467" name="Rectangle 466"/>
            <p:cNvSpPr/>
            <p:nvPr/>
          </p:nvSpPr>
          <p:spPr>
            <a:xfrm rot="16200000">
              <a:off x="1798638" y="1553845"/>
              <a:ext cx="1828800" cy="19278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8" name="Oval 467"/>
            <p:cNvSpPr/>
            <p:nvPr/>
          </p:nvSpPr>
          <p:spPr>
            <a:xfrm>
              <a:off x="1926431" y="1714500"/>
              <a:ext cx="1573214" cy="157321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9" name="Group 468"/>
            <p:cNvGrpSpPr/>
            <p:nvPr/>
          </p:nvGrpSpPr>
          <p:grpSpPr>
            <a:xfrm>
              <a:off x="2522888" y="3102558"/>
              <a:ext cx="380299" cy="151078"/>
              <a:chOff x="6450885" y="4968370"/>
              <a:chExt cx="380299" cy="151078"/>
            </a:xfrm>
          </p:grpSpPr>
          <p:sp>
            <p:nvSpPr>
              <p:cNvPr id="531" name="Rectangle 530"/>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2" name="Rectangle 531"/>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3" name="Rectangle 532"/>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4" name="Rectangle 533"/>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5" name="Rectangle 534"/>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0" name="Group 469"/>
            <p:cNvGrpSpPr/>
            <p:nvPr/>
          </p:nvGrpSpPr>
          <p:grpSpPr>
            <a:xfrm>
              <a:off x="2522888" y="1759311"/>
              <a:ext cx="380299" cy="151078"/>
              <a:chOff x="6450885" y="4968370"/>
              <a:chExt cx="380299" cy="151078"/>
            </a:xfrm>
          </p:grpSpPr>
          <p:sp>
            <p:nvSpPr>
              <p:cNvPr id="526" name="Rectangle 525"/>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7" name="Rectangle 526"/>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8" name="Rectangle 527"/>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9" name="Rectangle 528"/>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30" name="Rectangle 529"/>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1" name="Group 470"/>
            <p:cNvGrpSpPr/>
            <p:nvPr/>
          </p:nvGrpSpPr>
          <p:grpSpPr>
            <a:xfrm rot="16200000">
              <a:off x="3182108" y="2439060"/>
              <a:ext cx="380299" cy="151078"/>
              <a:chOff x="6450885" y="4968370"/>
              <a:chExt cx="380299" cy="151078"/>
            </a:xfrm>
          </p:grpSpPr>
          <p:sp>
            <p:nvSpPr>
              <p:cNvPr id="521" name="Rectangle 520"/>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2" name="Rectangle 521"/>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3" name="Rectangle 522"/>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4" name="Rectangle 523"/>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5" name="Rectangle 524"/>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2" name="Group 471"/>
            <p:cNvGrpSpPr/>
            <p:nvPr/>
          </p:nvGrpSpPr>
          <p:grpSpPr>
            <a:xfrm rot="16200000">
              <a:off x="1860129" y="2439060"/>
              <a:ext cx="380299" cy="151078"/>
              <a:chOff x="6450885" y="4968370"/>
              <a:chExt cx="380299" cy="151078"/>
            </a:xfrm>
          </p:grpSpPr>
          <p:sp>
            <p:nvSpPr>
              <p:cNvPr id="516" name="Rectangle 515"/>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7" name="Rectangle 516"/>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8" name="Rectangle 517"/>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9" name="Rectangle 518"/>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0" name="Rectangle 519"/>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3" name="Group 472"/>
            <p:cNvGrpSpPr/>
            <p:nvPr/>
          </p:nvGrpSpPr>
          <p:grpSpPr>
            <a:xfrm rot="18911050">
              <a:off x="2072774" y="1936521"/>
              <a:ext cx="380299" cy="151078"/>
              <a:chOff x="6450885" y="4968370"/>
              <a:chExt cx="380299" cy="151078"/>
            </a:xfrm>
          </p:grpSpPr>
          <p:sp>
            <p:nvSpPr>
              <p:cNvPr id="511" name="Rectangle 510"/>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2" name="Rectangle 511"/>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3" name="Rectangle 512"/>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4" name="Rectangle 513"/>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5" name="Rectangle 514"/>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4" name="Group 473"/>
            <p:cNvGrpSpPr/>
            <p:nvPr/>
          </p:nvGrpSpPr>
          <p:grpSpPr>
            <a:xfrm rot="18911050">
              <a:off x="2990720" y="2911172"/>
              <a:ext cx="380299" cy="151078"/>
              <a:chOff x="6450885" y="4968370"/>
              <a:chExt cx="380299" cy="151078"/>
            </a:xfrm>
          </p:grpSpPr>
          <p:sp>
            <p:nvSpPr>
              <p:cNvPr id="506" name="Rectangle 505"/>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7" name="Rectangle 506"/>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8" name="Rectangle 507"/>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9" name="Rectangle 508"/>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0" name="Rectangle 509"/>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5" name="Group 474"/>
            <p:cNvGrpSpPr/>
            <p:nvPr/>
          </p:nvGrpSpPr>
          <p:grpSpPr>
            <a:xfrm rot="13473643">
              <a:off x="2069229" y="2921807"/>
              <a:ext cx="380299" cy="151078"/>
              <a:chOff x="6450885" y="4968370"/>
              <a:chExt cx="380299" cy="151078"/>
            </a:xfrm>
          </p:grpSpPr>
          <p:sp>
            <p:nvSpPr>
              <p:cNvPr id="501" name="Rectangle 500"/>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2" name="Rectangle 501"/>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3" name="Rectangle 502"/>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4" name="Rectangle 503"/>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5" name="Rectangle 504"/>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76" name="Group 475"/>
            <p:cNvGrpSpPr/>
            <p:nvPr/>
          </p:nvGrpSpPr>
          <p:grpSpPr>
            <a:xfrm rot="13473643">
              <a:off x="3001349" y="1964876"/>
              <a:ext cx="380299" cy="151078"/>
              <a:chOff x="6450885" y="4968370"/>
              <a:chExt cx="380299" cy="151078"/>
            </a:xfrm>
          </p:grpSpPr>
          <p:sp>
            <p:nvSpPr>
              <p:cNvPr id="496" name="Rectangle 495"/>
              <p:cNvSpPr/>
              <p:nvPr/>
            </p:nvSpPr>
            <p:spPr>
              <a:xfrm>
                <a:off x="6753327"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7" name="Rectangle 496"/>
              <p:cNvSpPr/>
              <p:nvPr/>
            </p:nvSpPr>
            <p:spPr>
              <a:xfrm>
                <a:off x="6681460"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8" name="Rectangle 497"/>
              <p:cNvSpPr/>
              <p:nvPr/>
            </p:nvSpPr>
            <p:spPr>
              <a:xfrm>
                <a:off x="6603603"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9" name="Rectangle 498"/>
              <p:cNvSpPr/>
              <p:nvPr/>
            </p:nvSpPr>
            <p:spPr>
              <a:xfrm>
                <a:off x="6531736"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0" name="Rectangle 499"/>
              <p:cNvSpPr/>
              <p:nvPr/>
            </p:nvSpPr>
            <p:spPr>
              <a:xfrm>
                <a:off x="6450885" y="4968370"/>
                <a:ext cx="77857" cy="151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477" name="Rectangle 476"/>
            <p:cNvSpPr/>
            <p:nvPr/>
          </p:nvSpPr>
          <p:spPr>
            <a:xfrm>
              <a:off x="2202180" y="2316163"/>
              <a:ext cx="807720" cy="427037"/>
            </a:xfrm>
            <a:prstGeom prst="rect">
              <a:avLst/>
            </a:prstGeom>
            <a:solidFill>
              <a:srgbClr val="8064A2"/>
            </a:solidFill>
            <a:ln>
              <a:solidFill>
                <a:srgbClr val="8064A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grpSp>
          <p:nvGrpSpPr>
            <p:cNvPr id="478" name="Group 477"/>
            <p:cNvGrpSpPr/>
            <p:nvPr/>
          </p:nvGrpSpPr>
          <p:grpSpPr>
            <a:xfrm>
              <a:off x="1970213" y="2133758"/>
              <a:ext cx="967744" cy="720089"/>
              <a:chOff x="1970213" y="2133758"/>
              <a:chExt cx="967744" cy="720089"/>
            </a:xfrm>
          </p:grpSpPr>
          <p:grpSp>
            <p:nvGrpSpPr>
              <p:cNvPr id="491" name="Group 490"/>
              <p:cNvGrpSpPr/>
              <p:nvPr/>
            </p:nvGrpSpPr>
            <p:grpSpPr>
              <a:xfrm>
                <a:off x="2572196" y="2301082"/>
                <a:ext cx="365761" cy="427036"/>
                <a:chOff x="4114800" y="2134775"/>
                <a:chExt cx="685801" cy="817394"/>
              </a:xfrm>
            </p:grpSpPr>
            <p:sp>
              <p:nvSpPr>
                <p:cNvPr id="494" name="Rectangle 493"/>
                <p:cNvSpPr/>
                <p:nvPr/>
              </p:nvSpPr>
              <p:spPr>
                <a:xfrm rot="5400000">
                  <a:off x="4277899" y="2429466"/>
                  <a:ext cx="817394" cy="2280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Trapezoid 494"/>
                <p:cNvSpPr/>
                <p:nvPr/>
              </p:nvSpPr>
              <p:spPr>
                <a:xfrm rot="5400000">
                  <a:off x="4114800" y="2286000"/>
                  <a:ext cx="457200" cy="4572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100" dirty="0"/>
                </a:p>
              </p:txBody>
            </p:sp>
          </p:grpSp>
          <p:cxnSp>
            <p:nvCxnSpPr>
              <p:cNvPr id="492" name="Straight Connector 491"/>
              <p:cNvCxnSpPr/>
              <p:nvPr/>
            </p:nvCxnSpPr>
            <p:spPr>
              <a:xfrm>
                <a:off x="1970213" y="2133758"/>
                <a:ext cx="624843" cy="251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flipV="1">
                <a:off x="1970846" y="2602389"/>
                <a:ext cx="624843" cy="251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9" name="Rectangle 478"/>
            <p:cNvSpPr/>
            <p:nvPr/>
          </p:nvSpPr>
          <p:spPr>
            <a:xfrm rot="5400000">
              <a:off x="1649999" y="2453797"/>
              <a:ext cx="427036" cy="121606"/>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dirty="0" smtClean="0"/>
                <a:t>LED</a:t>
              </a:r>
            </a:p>
            <a:p>
              <a:pPr algn="ctr"/>
              <a:r>
                <a:rPr lang="en-US" sz="700" dirty="0"/>
                <a:t>s</a:t>
              </a:r>
              <a:endParaRPr lang="en-US" sz="1600" dirty="0"/>
            </a:p>
          </p:txBody>
        </p:sp>
        <p:sp>
          <p:nvSpPr>
            <p:cNvPr id="480" name="TextBox 479"/>
            <p:cNvSpPr txBox="1"/>
            <p:nvPr/>
          </p:nvSpPr>
          <p:spPr>
            <a:xfrm>
              <a:off x="2301246" y="2630069"/>
              <a:ext cx="577402" cy="184666"/>
            </a:xfrm>
            <a:prstGeom prst="rect">
              <a:avLst/>
            </a:prstGeom>
            <a:noFill/>
          </p:spPr>
          <p:txBody>
            <a:bodyPr wrap="none" rtlCol="0">
              <a:spAutoFit/>
            </a:bodyPr>
            <a:lstStyle/>
            <a:p>
              <a:r>
                <a:rPr lang="en-US" sz="600" dirty="0" smtClean="0">
                  <a:solidFill>
                    <a:schemeClr val="bg1"/>
                  </a:solidFill>
                </a:rPr>
                <a:t>Servo Motor</a:t>
              </a:r>
              <a:endParaRPr lang="en-US" sz="600" dirty="0">
                <a:solidFill>
                  <a:schemeClr val="bg1"/>
                </a:solidFill>
              </a:endParaRPr>
            </a:p>
          </p:txBody>
        </p:sp>
        <p:grpSp>
          <p:nvGrpSpPr>
            <p:cNvPr id="481" name="Group 480"/>
            <p:cNvGrpSpPr/>
            <p:nvPr/>
          </p:nvGrpSpPr>
          <p:grpSpPr>
            <a:xfrm>
              <a:off x="2334477" y="1441843"/>
              <a:ext cx="922401" cy="2161390"/>
              <a:chOff x="254217" y="1435568"/>
              <a:chExt cx="922401" cy="2161390"/>
            </a:xfrm>
          </p:grpSpPr>
          <p:cxnSp>
            <p:nvCxnSpPr>
              <p:cNvPr id="484" name="Straight Connector 483"/>
              <p:cNvCxnSpPr/>
              <p:nvPr/>
            </p:nvCxnSpPr>
            <p:spPr>
              <a:xfrm>
                <a:off x="639569" y="1435568"/>
                <a:ext cx="1407" cy="832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650775" y="2255838"/>
                <a:ext cx="51463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1173099" y="2241737"/>
                <a:ext cx="3519" cy="618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650775" y="2842578"/>
                <a:ext cx="510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645459" y="2828365"/>
                <a:ext cx="5316" cy="768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Arrow Connector 488"/>
              <p:cNvCxnSpPr/>
              <p:nvPr/>
            </p:nvCxnSpPr>
            <p:spPr>
              <a:xfrm flipH="1">
                <a:off x="254217" y="1448118"/>
                <a:ext cx="39655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0" name="Straight Arrow Connector 489"/>
              <p:cNvCxnSpPr/>
              <p:nvPr/>
            </p:nvCxnSpPr>
            <p:spPr>
              <a:xfrm flipH="1">
                <a:off x="254217" y="3581718"/>
                <a:ext cx="39655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82" name="TextBox 481"/>
            <p:cNvSpPr txBox="1"/>
            <p:nvPr/>
          </p:nvSpPr>
          <p:spPr>
            <a:xfrm>
              <a:off x="1959935" y="1240466"/>
              <a:ext cx="450764" cy="369332"/>
            </a:xfrm>
            <a:prstGeom prst="rect">
              <a:avLst/>
            </a:prstGeom>
            <a:noFill/>
          </p:spPr>
          <p:txBody>
            <a:bodyPr wrap="none" rtlCol="0">
              <a:spAutoFit/>
            </a:bodyPr>
            <a:lstStyle/>
            <a:p>
              <a:r>
                <a:rPr lang="en-US" dirty="0" smtClean="0"/>
                <a:t>AA</a:t>
              </a:r>
              <a:endParaRPr lang="en-US" dirty="0"/>
            </a:p>
          </p:txBody>
        </p:sp>
        <p:sp>
          <p:nvSpPr>
            <p:cNvPr id="483" name="TextBox 482"/>
            <p:cNvSpPr txBox="1"/>
            <p:nvPr/>
          </p:nvSpPr>
          <p:spPr>
            <a:xfrm>
              <a:off x="1974112" y="3384699"/>
              <a:ext cx="450764" cy="369332"/>
            </a:xfrm>
            <a:prstGeom prst="rect">
              <a:avLst/>
            </a:prstGeom>
            <a:noFill/>
          </p:spPr>
          <p:txBody>
            <a:bodyPr wrap="none" rtlCol="0">
              <a:spAutoFit/>
            </a:bodyPr>
            <a:lstStyle/>
            <a:p>
              <a:r>
                <a:rPr lang="en-US" dirty="0" smtClean="0"/>
                <a:t>AA</a:t>
              </a:r>
              <a:endParaRPr lang="en-US" dirty="0"/>
            </a:p>
          </p:txBody>
        </p:sp>
      </p:grpSp>
      <p:sp>
        <p:nvSpPr>
          <p:cNvPr id="3" name="TextBox 2"/>
          <p:cNvSpPr txBox="1"/>
          <p:nvPr/>
        </p:nvSpPr>
        <p:spPr>
          <a:xfrm>
            <a:off x="5875020" y="1561148"/>
            <a:ext cx="3205045" cy="2308324"/>
          </a:xfrm>
          <a:prstGeom prst="rect">
            <a:avLst/>
          </a:prstGeom>
          <a:noFill/>
        </p:spPr>
        <p:txBody>
          <a:bodyPr wrap="none" rtlCol="0">
            <a:spAutoFit/>
          </a:bodyPr>
          <a:lstStyle/>
          <a:p>
            <a:r>
              <a:rPr lang="en-US" dirty="0" smtClean="0"/>
              <a:t>Make Well Plate round</a:t>
            </a:r>
          </a:p>
          <a:p>
            <a:r>
              <a:rPr lang="en-US" dirty="0" smtClean="0"/>
              <a:t>Rotate plate to camera</a:t>
            </a:r>
          </a:p>
          <a:p>
            <a:r>
              <a:rPr lang="en-US" dirty="0" smtClean="0"/>
              <a:t>Stationary camera inside</a:t>
            </a:r>
          </a:p>
          <a:p>
            <a:r>
              <a:rPr lang="en-US" dirty="0" smtClean="0"/>
              <a:t>Camera secured opposite motor</a:t>
            </a:r>
          </a:p>
          <a:p>
            <a:r>
              <a:rPr lang="en-US" dirty="0" smtClean="0"/>
              <a:t>Backlight Panel at camera</a:t>
            </a:r>
          </a:p>
          <a:p>
            <a:r>
              <a:rPr lang="en-US" dirty="0" smtClean="0"/>
              <a:t>Motor opposite camera</a:t>
            </a:r>
          </a:p>
          <a:p>
            <a:r>
              <a:rPr lang="en-US" b="1" dirty="0" smtClean="0"/>
              <a:t>Can’t load. Early wells drain </a:t>
            </a:r>
          </a:p>
          <a:p>
            <a:r>
              <a:rPr lang="en-US" b="1" dirty="0" smtClean="0"/>
              <a:t>as rotate to load later wells</a:t>
            </a:r>
            <a:endParaRPr lang="en-US" b="1" dirty="0"/>
          </a:p>
        </p:txBody>
      </p:sp>
      <p:sp>
        <p:nvSpPr>
          <p:cNvPr id="536" name="TextBox 535"/>
          <p:cNvSpPr txBox="1"/>
          <p:nvPr/>
        </p:nvSpPr>
        <p:spPr>
          <a:xfrm>
            <a:off x="5958244" y="4002088"/>
            <a:ext cx="3307637" cy="2308324"/>
          </a:xfrm>
          <a:prstGeom prst="rect">
            <a:avLst/>
          </a:prstGeom>
          <a:noFill/>
        </p:spPr>
        <p:txBody>
          <a:bodyPr wrap="none" rtlCol="0">
            <a:spAutoFit/>
          </a:bodyPr>
          <a:lstStyle/>
          <a:p>
            <a:r>
              <a:rPr lang="en-US" dirty="0" smtClean="0"/>
              <a:t>Make 8-60 well plates (48 usable)</a:t>
            </a:r>
          </a:p>
          <a:p>
            <a:r>
              <a:rPr lang="en-US" dirty="0" smtClean="0"/>
              <a:t>Place wells in octagon</a:t>
            </a:r>
          </a:p>
          <a:p>
            <a:r>
              <a:rPr lang="en-US" dirty="0" smtClean="0"/>
              <a:t>Snap into carousel with </a:t>
            </a:r>
          </a:p>
          <a:p>
            <a:r>
              <a:rPr lang="en-US" dirty="0"/>
              <a:t> </a:t>
            </a:r>
            <a:r>
              <a:rPr lang="en-US" dirty="0" smtClean="0"/>
              <a:t>  10 top/bottom wells</a:t>
            </a:r>
          </a:p>
          <a:p>
            <a:r>
              <a:rPr lang="en-US" dirty="0" smtClean="0"/>
              <a:t>Motor right, camera secured left</a:t>
            </a:r>
          </a:p>
          <a:p>
            <a:r>
              <a:rPr lang="en-US" dirty="0" smtClean="0"/>
              <a:t>1 top, 1 bottom photo/position</a:t>
            </a:r>
          </a:p>
          <a:p>
            <a:r>
              <a:rPr lang="en-US" dirty="0" smtClean="0"/>
              <a:t>2 wells reserved-position id</a:t>
            </a:r>
          </a:p>
          <a:p>
            <a:r>
              <a:rPr lang="en-US" dirty="0" smtClean="0"/>
              <a:t>2 LED backlights (1 per camera)</a:t>
            </a:r>
            <a:endParaRPr lang="en-US" dirty="0"/>
          </a:p>
        </p:txBody>
      </p:sp>
      <p:sp>
        <p:nvSpPr>
          <p:cNvPr id="537" name="TextBox 536"/>
          <p:cNvSpPr txBox="1"/>
          <p:nvPr/>
        </p:nvSpPr>
        <p:spPr>
          <a:xfrm>
            <a:off x="678180" y="3443844"/>
            <a:ext cx="450764" cy="369332"/>
          </a:xfrm>
          <a:prstGeom prst="rect">
            <a:avLst/>
          </a:prstGeom>
          <a:noFill/>
        </p:spPr>
        <p:txBody>
          <a:bodyPr wrap="none" rtlCol="0">
            <a:spAutoFit/>
          </a:bodyPr>
          <a:lstStyle/>
          <a:p>
            <a:r>
              <a:rPr lang="en-US" dirty="0" smtClean="0"/>
              <a:t>AA</a:t>
            </a:r>
            <a:endParaRPr lang="en-US" dirty="0"/>
          </a:p>
        </p:txBody>
      </p:sp>
      <p:sp>
        <p:nvSpPr>
          <p:cNvPr id="540" name="TextBox 539"/>
          <p:cNvSpPr txBox="1"/>
          <p:nvPr/>
        </p:nvSpPr>
        <p:spPr>
          <a:xfrm>
            <a:off x="701040" y="1264524"/>
            <a:ext cx="450764" cy="369332"/>
          </a:xfrm>
          <a:prstGeom prst="rect">
            <a:avLst/>
          </a:prstGeom>
          <a:noFill/>
        </p:spPr>
        <p:txBody>
          <a:bodyPr wrap="none" rtlCol="0">
            <a:spAutoFit/>
          </a:bodyPr>
          <a:lstStyle/>
          <a:p>
            <a:r>
              <a:rPr lang="en-US" dirty="0" smtClean="0"/>
              <a:t>AA</a:t>
            </a:r>
            <a:endParaRPr lang="en-US" dirty="0"/>
          </a:p>
        </p:txBody>
      </p:sp>
      <p:sp>
        <p:nvSpPr>
          <p:cNvPr id="541" name="TextBox 540"/>
          <p:cNvSpPr txBox="1"/>
          <p:nvPr/>
        </p:nvSpPr>
        <p:spPr>
          <a:xfrm>
            <a:off x="788895" y="6488668"/>
            <a:ext cx="1009379" cy="369332"/>
          </a:xfrm>
          <a:prstGeom prst="rect">
            <a:avLst/>
          </a:prstGeom>
          <a:noFill/>
        </p:spPr>
        <p:txBody>
          <a:bodyPr wrap="none" rtlCol="0">
            <a:spAutoFit/>
          </a:bodyPr>
          <a:lstStyle/>
          <a:p>
            <a:r>
              <a:rPr lang="en-US" dirty="0" smtClean="0"/>
              <a:t>Top view</a:t>
            </a:r>
            <a:endParaRPr lang="en-US" dirty="0"/>
          </a:p>
        </p:txBody>
      </p:sp>
      <p:sp>
        <p:nvSpPr>
          <p:cNvPr id="542" name="TextBox 541"/>
          <p:cNvSpPr txBox="1"/>
          <p:nvPr/>
        </p:nvSpPr>
        <p:spPr>
          <a:xfrm>
            <a:off x="3693458" y="6508376"/>
            <a:ext cx="1308848" cy="369332"/>
          </a:xfrm>
          <a:prstGeom prst="rect">
            <a:avLst/>
          </a:prstGeom>
          <a:noFill/>
        </p:spPr>
        <p:txBody>
          <a:bodyPr wrap="square" rtlCol="0">
            <a:spAutoFit/>
          </a:bodyPr>
          <a:lstStyle/>
          <a:p>
            <a:r>
              <a:rPr lang="en-US" dirty="0" smtClean="0"/>
              <a:t>Side view</a:t>
            </a:r>
            <a:endParaRPr lang="en-US" dirty="0"/>
          </a:p>
        </p:txBody>
      </p:sp>
      <p:sp>
        <p:nvSpPr>
          <p:cNvPr id="543" name="Slide Number Placeholder 542"/>
          <p:cNvSpPr>
            <a:spLocks noGrp="1"/>
          </p:cNvSpPr>
          <p:nvPr>
            <p:ph type="sldNum" sz="quarter" idx="12"/>
          </p:nvPr>
        </p:nvSpPr>
        <p:spPr/>
        <p:txBody>
          <a:bodyPr/>
          <a:lstStyle/>
          <a:p>
            <a:fld id="{672F3E40-D06C-4DEE-8EAE-B29D07B0D332}" type="slidenum">
              <a:rPr lang="en-US" smtClean="0"/>
              <a:pPr/>
              <a:t>27</a:t>
            </a:fld>
            <a:endParaRPr lang="en-US" dirty="0"/>
          </a:p>
        </p:txBody>
      </p:sp>
    </p:spTree>
    <p:extLst>
      <p:ext uri="{BB962C8B-B14F-4D97-AF65-F5344CB8AC3E}">
        <p14:creationId xmlns:p14="http://schemas.microsoft.com/office/powerpoint/2010/main" xmlns="" val="366574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Rotating Carousel: Motor, Position Sensing</a:t>
            </a:r>
            <a:endParaRPr lang="en-US" sz="3600" dirty="0"/>
          </a:p>
        </p:txBody>
      </p:sp>
      <p:sp>
        <p:nvSpPr>
          <p:cNvPr id="3" name="Content Placeholder 2"/>
          <p:cNvSpPr>
            <a:spLocks noGrp="1"/>
          </p:cNvSpPr>
          <p:nvPr>
            <p:ph idx="1"/>
          </p:nvPr>
        </p:nvSpPr>
        <p:spPr/>
        <p:txBody>
          <a:bodyPr>
            <a:normAutofit fontScale="55000" lnSpcReduction="20000"/>
          </a:bodyPr>
          <a:lstStyle/>
          <a:p>
            <a:r>
              <a:rPr lang="en-US" dirty="0" smtClean="0"/>
              <a:t>General:</a:t>
            </a:r>
          </a:p>
          <a:p>
            <a:pPr lvl="1"/>
            <a:r>
              <a:rPr lang="en-US" dirty="0" smtClean="0"/>
              <a:t>Servo to align carousel well plates in front of cameras</a:t>
            </a:r>
          </a:p>
          <a:p>
            <a:pPr lvl="1"/>
            <a:r>
              <a:rPr lang="en-US" dirty="0" smtClean="0"/>
              <a:t>Position Sensing assures Carousel aligned with cameras</a:t>
            </a:r>
            <a:endParaRPr lang="en-US" dirty="0"/>
          </a:p>
          <a:p>
            <a:r>
              <a:rPr lang="en-US" dirty="0" smtClean="0"/>
              <a:t>Issues:</a:t>
            </a:r>
          </a:p>
          <a:p>
            <a:pPr lvl="1"/>
            <a:r>
              <a:rPr lang="en-US" dirty="0" smtClean="0"/>
              <a:t>Servo size, power, rotation, gearing, analog/digital</a:t>
            </a:r>
          </a:p>
          <a:p>
            <a:pPr lvl="1"/>
            <a:r>
              <a:rPr lang="en-US" dirty="0" smtClean="0"/>
              <a:t>Position Sense: Opto, Gyro, internal (to motor) or external Pot</a:t>
            </a:r>
          </a:p>
          <a:p>
            <a:pPr marL="0" indent="0">
              <a:buNone/>
            </a:pPr>
            <a:endParaRPr lang="en-US" dirty="0"/>
          </a:p>
          <a:p>
            <a:r>
              <a:rPr lang="en-US" dirty="0" smtClean="0"/>
              <a:t>Mechanical:</a:t>
            </a:r>
          </a:p>
          <a:p>
            <a:pPr lvl="1"/>
            <a:r>
              <a:rPr lang="en-US" dirty="0" smtClean="0"/>
              <a:t>Mounting Pot or Gyro to Carousel</a:t>
            </a:r>
          </a:p>
          <a:p>
            <a:pPr lvl="1"/>
            <a:r>
              <a:rPr lang="en-US" dirty="0" smtClean="0"/>
              <a:t>Wire routing to moving carousel</a:t>
            </a:r>
          </a:p>
          <a:p>
            <a:r>
              <a:rPr lang="en-US" dirty="0" smtClean="0"/>
              <a:t>Electronic:</a:t>
            </a:r>
          </a:p>
          <a:p>
            <a:pPr lvl="1"/>
            <a:r>
              <a:rPr lang="en-US" dirty="0" smtClean="0"/>
              <a:t>PWM Driver: digital resolution 4096 widths- analog is 256 widths)</a:t>
            </a:r>
          </a:p>
          <a:p>
            <a:pPr lvl="1"/>
            <a:r>
              <a:rPr lang="en-US" dirty="0" smtClean="0"/>
              <a:t>Position Sensing driver(s)</a:t>
            </a:r>
          </a:p>
          <a:p>
            <a:pPr lvl="1"/>
            <a:r>
              <a:rPr lang="en-US" dirty="0" smtClean="0"/>
              <a:t>Cabling and connectors</a:t>
            </a:r>
          </a:p>
          <a:p>
            <a:r>
              <a:rPr lang="en-US" dirty="0" smtClean="0"/>
              <a:t>Software:</a:t>
            </a:r>
          </a:p>
          <a:p>
            <a:pPr lvl="1"/>
            <a:r>
              <a:rPr lang="en-US" dirty="0" smtClean="0"/>
              <a:t>Use Hardware delivered drivers</a:t>
            </a:r>
          </a:p>
        </p:txBody>
      </p:sp>
      <p:sp>
        <p:nvSpPr>
          <p:cNvPr id="4" name="Slide Number Placeholder 3"/>
          <p:cNvSpPr>
            <a:spLocks noGrp="1"/>
          </p:cNvSpPr>
          <p:nvPr>
            <p:ph type="sldNum" sz="quarter" idx="12"/>
          </p:nvPr>
        </p:nvSpPr>
        <p:spPr/>
        <p:txBody>
          <a:bodyPr/>
          <a:lstStyle/>
          <a:p>
            <a:fld id="{672F3E40-D06C-4DEE-8EAE-B29D07B0D332}" type="slidenum">
              <a:rPr lang="en-US" smtClean="0"/>
              <a:pPr/>
              <a:t>28</a:t>
            </a:fld>
            <a:endParaRPr lang="en-US" dirty="0"/>
          </a:p>
        </p:txBody>
      </p:sp>
    </p:spTree>
    <p:extLst>
      <p:ext uri="{BB962C8B-B14F-4D97-AF65-F5344CB8AC3E}">
        <p14:creationId xmlns:p14="http://schemas.microsoft.com/office/powerpoint/2010/main" xmlns="" val="242471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Rotating Carousel</a:t>
            </a:r>
            <a:endParaRPr lang="en-US" dirty="0"/>
          </a:p>
        </p:txBody>
      </p:sp>
      <p:sp>
        <p:nvSpPr>
          <p:cNvPr id="4" name="Slide Number Placeholder 3"/>
          <p:cNvSpPr>
            <a:spLocks noGrp="1"/>
          </p:cNvSpPr>
          <p:nvPr>
            <p:ph type="sldNum" sz="quarter" idx="12"/>
          </p:nvPr>
        </p:nvSpPr>
        <p:spPr>
          <a:xfrm>
            <a:off x="6523219" y="6492875"/>
            <a:ext cx="2133600" cy="365125"/>
          </a:xfrm>
        </p:spPr>
        <p:txBody>
          <a:bodyPr/>
          <a:lstStyle/>
          <a:p>
            <a:fld id="{672F3E40-D06C-4DEE-8EAE-B29D07B0D332}" type="slidenum">
              <a:rPr lang="en-US" smtClean="0"/>
              <a:pPr/>
              <a:t>29</a:t>
            </a:fld>
            <a:endParaRPr lang="en-US" dirty="0"/>
          </a:p>
        </p:txBody>
      </p:sp>
      <p:sp>
        <p:nvSpPr>
          <p:cNvPr id="6" name="Rectangle 5"/>
          <p:cNvSpPr/>
          <p:nvPr/>
        </p:nvSpPr>
        <p:spPr>
          <a:xfrm>
            <a:off x="1424066" y="1319133"/>
            <a:ext cx="1633928" cy="7495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Motor initialization  code/process</a:t>
            </a:r>
            <a:endParaRPr lang="en-US" dirty="0">
              <a:solidFill>
                <a:schemeClr val="tx1"/>
              </a:solidFill>
            </a:endParaRPr>
          </a:p>
        </p:txBody>
      </p:sp>
      <p:sp>
        <p:nvSpPr>
          <p:cNvPr id="7" name="Rectangle 6"/>
          <p:cNvSpPr/>
          <p:nvPr/>
        </p:nvSpPr>
        <p:spPr>
          <a:xfrm>
            <a:off x="1364105" y="3372786"/>
            <a:ext cx="1543987" cy="79447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Turn on motor to rotate carousel</a:t>
            </a:r>
            <a:endParaRPr lang="en-US" dirty="0">
              <a:solidFill>
                <a:schemeClr val="tx1"/>
              </a:solidFill>
            </a:endParaRPr>
          </a:p>
        </p:txBody>
      </p:sp>
      <p:sp>
        <p:nvSpPr>
          <p:cNvPr id="8" name="Rectangle 7"/>
          <p:cNvSpPr/>
          <p:nvPr/>
        </p:nvSpPr>
        <p:spPr>
          <a:xfrm>
            <a:off x="1379096" y="2458387"/>
            <a:ext cx="1648917" cy="56962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Activate optical sensor</a:t>
            </a:r>
            <a:endParaRPr lang="en-US" dirty="0">
              <a:solidFill>
                <a:schemeClr val="tx1"/>
              </a:solidFill>
            </a:endParaRPr>
          </a:p>
        </p:txBody>
      </p:sp>
      <p:sp>
        <p:nvSpPr>
          <p:cNvPr id="9" name="Flowchart: Decision 8"/>
          <p:cNvSpPr/>
          <p:nvPr/>
        </p:nvSpPr>
        <p:spPr>
          <a:xfrm>
            <a:off x="1244183" y="4542020"/>
            <a:ext cx="1948722" cy="989351"/>
          </a:xfrm>
          <a:prstGeom prst="flowChartDecision">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 carousel “home”</a:t>
            </a:r>
            <a:endParaRPr lang="en-US" dirty="0">
              <a:solidFill>
                <a:schemeClr val="tx1"/>
              </a:solidFill>
            </a:endParaRPr>
          </a:p>
        </p:txBody>
      </p:sp>
      <p:sp>
        <p:nvSpPr>
          <p:cNvPr id="10" name="Rectangle 9"/>
          <p:cNvSpPr/>
          <p:nvPr/>
        </p:nvSpPr>
        <p:spPr>
          <a:xfrm>
            <a:off x="3942414" y="4856813"/>
            <a:ext cx="1034320" cy="4646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Take picture </a:t>
            </a:r>
            <a:endParaRPr lang="en-US" dirty="0">
              <a:solidFill>
                <a:schemeClr val="tx1"/>
              </a:solidFill>
            </a:endParaRPr>
          </a:p>
        </p:txBody>
      </p:sp>
      <p:sp>
        <p:nvSpPr>
          <p:cNvPr id="11" name="Rectangle 10"/>
          <p:cNvSpPr/>
          <p:nvPr/>
        </p:nvSpPr>
        <p:spPr>
          <a:xfrm>
            <a:off x="5636301" y="5741233"/>
            <a:ext cx="1319134" cy="4646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Rotate 45 degrees CW</a:t>
            </a:r>
            <a:endParaRPr lang="en-US" dirty="0">
              <a:solidFill>
                <a:schemeClr val="tx1"/>
              </a:solidFill>
            </a:endParaRPr>
          </a:p>
        </p:txBody>
      </p:sp>
      <p:sp>
        <p:nvSpPr>
          <p:cNvPr id="12" name="Rectangle 11"/>
          <p:cNvSpPr/>
          <p:nvPr/>
        </p:nvSpPr>
        <p:spPr>
          <a:xfrm>
            <a:off x="1439055" y="5786202"/>
            <a:ext cx="1469036" cy="4646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Rotate </a:t>
            </a:r>
            <a:endParaRPr lang="en-US" dirty="0">
              <a:solidFill>
                <a:schemeClr val="tx1"/>
              </a:solidFill>
            </a:endParaRPr>
          </a:p>
        </p:txBody>
      </p:sp>
      <p:sp>
        <p:nvSpPr>
          <p:cNvPr id="13" name="Flowchart: Decision 12"/>
          <p:cNvSpPr/>
          <p:nvPr/>
        </p:nvSpPr>
        <p:spPr>
          <a:xfrm>
            <a:off x="3492706" y="5636301"/>
            <a:ext cx="1843791" cy="674559"/>
          </a:xfrm>
          <a:prstGeom prst="flowChartDecision">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r>
              <a:rPr lang="en-US" baseline="30000" dirty="0" smtClean="0">
                <a:solidFill>
                  <a:schemeClr val="tx1"/>
                </a:solidFill>
              </a:rPr>
              <a:t>th</a:t>
            </a:r>
            <a:r>
              <a:rPr lang="en-US" dirty="0" smtClean="0">
                <a:solidFill>
                  <a:schemeClr val="tx1"/>
                </a:solidFill>
              </a:rPr>
              <a:t> loop?</a:t>
            </a:r>
          </a:p>
        </p:txBody>
      </p:sp>
      <p:sp>
        <p:nvSpPr>
          <p:cNvPr id="14" name="Rectangle 13"/>
          <p:cNvSpPr/>
          <p:nvPr/>
        </p:nvSpPr>
        <p:spPr>
          <a:xfrm>
            <a:off x="5576339" y="4841823"/>
            <a:ext cx="1469037" cy="55463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Repeat 7 times</a:t>
            </a:r>
            <a:endParaRPr lang="en-US" dirty="0">
              <a:solidFill>
                <a:schemeClr val="tx1"/>
              </a:solidFill>
            </a:endParaRPr>
          </a:p>
        </p:txBody>
      </p:sp>
      <p:sp>
        <p:nvSpPr>
          <p:cNvPr id="22" name="TextBox 21"/>
          <p:cNvSpPr txBox="1"/>
          <p:nvPr/>
        </p:nvSpPr>
        <p:spPr>
          <a:xfrm>
            <a:off x="4826832" y="5531371"/>
            <a:ext cx="455574" cy="369332"/>
          </a:xfrm>
          <a:prstGeom prst="rect">
            <a:avLst/>
          </a:prstGeom>
          <a:noFill/>
        </p:spPr>
        <p:txBody>
          <a:bodyPr wrap="none" rtlCol="0">
            <a:spAutoFit/>
          </a:bodyPr>
          <a:lstStyle/>
          <a:p>
            <a:r>
              <a:rPr lang="en-US" dirty="0" smtClean="0"/>
              <a:t>No</a:t>
            </a:r>
            <a:endParaRPr lang="en-US" dirty="0"/>
          </a:p>
        </p:txBody>
      </p:sp>
      <p:sp>
        <p:nvSpPr>
          <p:cNvPr id="23" name="Rectangle 22"/>
          <p:cNvSpPr/>
          <p:nvPr/>
        </p:nvSpPr>
        <p:spPr>
          <a:xfrm>
            <a:off x="1451111" y="5327967"/>
            <a:ext cx="455574" cy="369332"/>
          </a:xfrm>
          <a:prstGeom prst="rect">
            <a:avLst/>
          </a:prstGeom>
        </p:spPr>
        <p:txBody>
          <a:bodyPr wrap="none">
            <a:spAutoFit/>
          </a:bodyPr>
          <a:lstStyle/>
          <a:p>
            <a:r>
              <a:rPr lang="en-US" dirty="0" smtClean="0"/>
              <a:t>No</a:t>
            </a:r>
            <a:endParaRPr lang="en-US" dirty="0"/>
          </a:p>
        </p:txBody>
      </p:sp>
      <p:cxnSp>
        <p:nvCxnSpPr>
          <p:cNvPr id="25" name="Straight Arrow Connector 24"/>
          <p:cNvCxnSpPr>
            <a:stCxn id="9" idx="2"/>
            <a:endCxn id="12" idx="0"/>
          </p:cNvCxnSpPr>
          <p:nvPr/>
        </p:nvCxnSpPr>
        <p:spPr>
          <a:xfrm rot="5400000">
            <a:off x="2068644" y="5636301"/>
            <a:ext cx="254831" cy="44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a:endCxn id="10" idx="1"/>
          </p:cNvCxnSpPr>
          <p:nvPr/>
        </p:nvCxnSpPr>
        <p:spPr>
          <a:xfrm>
            <a:off x="3192905" y="5036696"/>
            <a:ext cx="749509" cy="52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17401" y="4586241"/>
            <a:ext cx="540396" cy="369332"/>
          </a:xfrm>
          <a:prstGeom prst="rect">
            <a:avLst/>
          </a:prstGeom>
          <a:noFill/>
        </p:spPr>
        <p:txBody>
          <a:bodyPr wrap="square" rtlCol="0">
            <a:spAutoFit/>
          </a:bodyPr>
          <a:lstStyle/>
          <a:p>
            <a:r>
              <a:rPr lang="en-US" dirty="0" smtClean="0"/>
              <a:t>Yes</a:t>
            </a:r>
            <a:endParaRPr lang="en-US" dirty="0"/>
          </a:p>
        </p:txBody>
      </p:sp>
      <p:sp>
        <p:nvSpPr>
          <p:cNvPr id="34" name="Rectangle 33"/>
          <p:cNvSpPr/>
          <p:nvPr/>
        </p:nvSpPr>
        <p:spPr>
          <a:xfrm>
            <a:off x="3849556" y="6242367"/>
            <a:ext cx="485518" cy="369332"/>
          </a:xfrm>
          <a:prstGeom prst="rect">
            <a:avLst/>
          </a:prstGeom>
        </p:spPr>
        <p:txBody>
          <a:bodyPr wrap="square">
            <a:spAutoFit/>
          </a:bodyPr>
          <a:lstStyle/>
          <a:p>
            <a:r>
              <a:rPr lang="en-US" dirty="0" smtClean="0"/>
              <a:t>Yes</a:t>
            </a:r>
            <a:endParaRPr lang="en-US" dirty="0"/>
          </a:p>
        </p:txBody>
      </p:sp>
      <p:cxnSp>
        <p:nvCxnSpPr>
          <p:cNvPr id="36" name="Straight Arrow Connector 35"/>
          <p:cNvCxnSpPr>
            <a:stCxn id="6" idx="2"/>
            <a:endCxn id="8" idx="0"/>
          </p:cNvCxnSpPr>
          <p:nvPr/>
        </p:nvCxnSpPr>
        <p:spPr>
          <a:xfrm rot="5400000">
            <a:off x="2027420" y="2244777"/>
            <a:ext cx="389746" cy="37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2"/>
            <a:endCxn id="7" idx="0"/>
          </p:cNvCxnSpPr>
          <p:nvPr/>
        </p:nvCxnSpPr>
        <p:spPr>
          <a:xfrm rot="5400000">
            <a:off x="1997441" y="3166671"/>
            <a:ext cx="344773" cy="67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2"/>
            <a:endCxn id="9" idx="0"/>
          </p:cNvCxnSpPr>
          <p:nvPr/>
        </p:nvCxnSpPr>
        <p:spPr>
          <a:xfrm rot="16200000" flipH="1">
            <a:off x="1989944" y="4313419"/>
            <a:ext cx="374755" cy="82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1"/>
          </p:cNvCxnSpPr>
          <p:nvPr/>
        </p:nvCxnSpPr>
        <p:spPr>
          <a:xfrm rot="10800000" flipV="1">
            <a:off x="944381" y="6018550"/>
            <a:ext cx="494675" cy="7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89941" y="5216577"/>
            <a:ext cx="16489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914400" y="4362138"/>
            <a:ext cx="1319134" cy="14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644984" y="5426439"/>
            <a:ext cx="1244183" cy="74950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Rotate 315⁰ CCW</a:t>
            </a:r>
            <a:endParaRPr lang="en-US" dirty="0">
              <a:solidFill>
                <a:schemeClr val="tx1"/>
              </a:solidFill>
            </a:endParaRPr>
          </a:p>
        </p:txBody>
      </p:sp>
      <p:cxnSp>
        <p:nvCxnSpPr>
          <p:cNvPr id="65" name="Straight Arrow Connector 64"/>
          <p:cNvCxnSpPr>
            <a:stCxn id="10" idx="2"/>
            <a:endCxn id="13" idx="0"/>
          </p:cNvCxnSpPr>
          <p:nvPr/>
        </p:nvCxnSpPr>
        <p:spPr>
          <a:xfrm rot="5400000">
            <a:off x="4279692" y="5456418"/>
            <a:ext cx="314793" cy="44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3" idx="3"/>
            <a:endCxn id="11" idx="1"/>
          </p:cNvCxnSpPr>
          <p:nvPr/>
        </p:nvCxnSpPr>
        <p:spPr>
          <a:xfrm>
            <a:off x="5336497" y="5973581"/>
            <a:ext cx="2998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1" idx="0"/>
            <a:endCxn id="14" idx="2"/>
          </p:cNvCxnSpPr>
          <p:nvPr/>
        </p:nvCxnSpPr>
        <p:spPr>
          <a:xfrm rot="5400000" flipH="1" flipV="1">
            <a:off x="6130976" y="5561351"/>
            <a:ext cx="344774" cy="14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4" idx="1"/>
            <a:endCxn id="10" idx="3"/>
          </p:cNvCxnSpPr>
          <p:nvPr/>
        </p:nvCxnSpPr>
        <p:spPr>
          <a:xfrm rot="10800000">
            <a:off x="4976735" y="5089161"/>
            <a:ext cx="599605" cy="29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377128" y="6520721"/>
            <a:ext cx="3942413" cy="29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3" idx="2"/>
          </p:cNvCxnSpPr>
          <p:nvPr/>
        </p:nvCxnSpPr>
        <p:spPr>
          <a:xfrm rot="5400000">
            <a:off x="4268449" y="6449519"/>
            <a:ext cx="284812" cy="7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51" idx="2"/>
          </p:cNvCxnSpPr>
          <p:nvPr/>
        </p:nvCxnSpPr>
        <p:spPr>
          <a:xfrm rot="16200000" flipV="1">
            <a:off x="8135913" y="6307112"/>
            <a:ext cx="329783" cy="67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1" idx="0"/>
          </p:cNvCxnSpPr>
          <p:nvPr/>
        </p:nvCxnSpPr>
        <p:spPr>
          <a:xfrm rot="5400000" flipH="1" flipV="1">
            <a:off x="7813623" y="4965492"/>
            <a:ext cx="914400" cy="7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a:off x="2158585" y="4362139"/>
            <a:ext cx="6145967" cy="134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180114" y="2573383"/>
            <a:ext cx="3383280" cy="1200329"/>
          </a:xfrm>
          <a:prstGeom prst="rect">
            <a:avLst/>
          </a:prstGeom>
          <a:noFill/>
        </p:spPr>
        <p:txBody>
          <a:bodyPr wrap="square" rtlCol="0">
            <a:spAutoFit/>
          </a:bodyPr>
          <a:lstStyle/>
          <a:p>
            <a:r>
              <a:rPr lang="en-US" dirty="0" smtClean="0"/>
              <a:t>A tab on the carousel will trigger the Optek OPB 822 S dual channel encoder to indicate when the carousel is in the “home” position</a:t>
            </a:r>
            <a:endParaRPr lang="en-US" dirty="0"/>
          </a:p>
        </p:txBody>
      </p:sp>
      <p:pic>
        <p:nvPicPr>
          <p:cNvPr id="115714" name="Picture 2"/>
          <p:cNvPicPr>
            <a:picLocks noChangeAspect="1" noChangeArrowheads="1"/>
          </p:cNvPicPr>
          <p:nvPr/>
        </p:nvPicPr>
        <p:blipFill>
          <a:blip r:embed="rId2"/>
          <a:srcRect/>
          <a:stretch>
            <a:fillRect/>
          </a:stretch>
        </p:blipFill>
        <p:spPr bwMode="auto">
          <a:xfrm>
            <a:off x="7395619" y="1572714"/>
            <a:ext cx="1171575" cy="1047750"/>
          </a:xfrm>
          <a:prstGeom prst="rect">
            <a:avLst/>
          </a:prstGeom>
          <a:noFill/>
          <a:ln w="9525">
            <a:noFill/>
            <a:miter lim="800000"/>
            <a:headEnd/>
            <a:tailEnd/>
          </a:ln>
          <a:effectLst/>
        </p:spPr>
      </p:pic>
      <p:cxnSp>
        <p:nvCxnSpPr>
          <p:cNvPr id="89" name="Straight Arrow Connector 88"/>
          <p:cNvCxnSpPr/>
          <p:nvPr/>
        </p:nvCxnSpPr>
        <p:spPr>
          <a:xfrm flipV="1">
            <a:off x="4715691" y="2338251"/>
            <a:ext cx="2782389" cy="3265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Contents</a:t>
            </a:r>
            <a:endParaRPr lang="en-US" sz="3600" dirty="0"/>
          </a:p>
        </p:txBody>
      </p:sp>
      <p:sp>
        <p:nvSpPr>
          <p:cNvPr id="3" name="Content Placeholder 2"/>
          <p:cNvSpPr>
            <a:spLocks noGrp="1"/>
          </p:cNvSpPr>
          <p:nvPr>
            <p:ph idx="1"/>
          </p:nvPr>
        </p:nvSpPr>
        <p:spPr>
          <a:xfrm>
            <a:off x="457200" y="857250"/>
            <a:ext cx="8229600" cy="5143500"/>
          </a:xfrm>
        </p:spPr>
        <p:txBody>
          <a:bodyPr>
            <a:noAutofit/>
          </a:bodyPr>
          <a:lstStyle/>
          <a:p>
            <a:pPr>
              <a:buNone/>
            </a:pPr>
            <a:endParaRPr lang="en-US" sz="1400" dirty="0" smtClean="0"/>
          </a:p>
          <a:p>
            <a:r>
              <a:rPr lang="en-US" sz="1800" dirty="0" smtClean="0"/>
              <a:t>Introduction</a:t>
            </a:r>
          </a:p>
          <a:p>
            <a:r>
              <a:rPr lang="en-US" sz="1800" dirty="0" smtClean="0"/>
              <a:t>The Experiment</a:t>
            </a:r>
          </a:p>
          <a:p>
            <a:pPr lvl="1"/>
            <a:r>
              <a:rPr lang="en-US" sz="1600" dirty="0" smtClean="0"/>
              <a:t>Biology- What is the experiment</a:t>
            </a:r>
          </a:p>
          <a:p>
            <a:pPr lvl="1"/>
            <a:r>
              <a:rPr lang="en-US" sz="1600" dirty="0" smtClean="0"/>
              <a:t>Analytics- How will we determine results</a:t>
            </a:r>
          </a:p>
          <a:p>
            <a:r>
              <a:rPr lang="en-US" sz="1800" dirty="0" smtClean="0"/>
              <a:t>Initial Block Diagrams</a:t>
            </a:r>
          </a:p>
          <a:p>
            <a:r>
              <a:rPr lang="en-US" sz="1800" dirty="0" smtClean="0"/>
              <a:t>Subsystems</a:t>
            </a:r>
          </a:p>
          <a:p>
            <a:pPr lvl="1"/>
            <a:r>
              <a:rPr lang="en-US" sz="1600" dirty="0" smtClean="0"/>
              <a:t>Well Plate, Carousel, Skeleton</a:t>
            </a:r>
          </a:p>
          <a:p>
            <a:pPr lvl="1"/>
            <a:r>
              <a:rPr lang="en-US" sz="1600" dirty="0" smtClean="0"/>
              <a:t>Camera, Optics, &amp; Lighting</a:t>
            </a:r>
          </a:p>
          <a:p>
            <a:pPr lvl="1"/>
            <a:r>
              <a:rPr lang="en-US" sz="1600" dirty="0" smtClean="0"/>
              <a:t>Servo Motor, Position Feedback</a:t>
            </a:r>
          </a:p>
          <a:p>
            <a:pPr lvl="1"/>
            <a:r>
              <a:rPr lang="en-US" sz="1600" dirty="0" smtClean="0"/>
              <a:t>Sensor Management, I2C network</a:t>
            </a:r>
          </a:p>
          <a:p>
            <a:pPr lvl="1"/>
            <a:r>
              <a:rPr lang="en-US" sz="1600" dirty="0" smtClean="0"/>
              <a:t>Data Storage. USB</a:t>
            </a:r>
          </a:p>
          <a:p>
            <a:pPr lvl="1"/>
            <a:r>
              <a:rPr lang="en-US" sz="1600" dirty="0" smtClean="0"/>
              <a:t>Software Environment</a:t>
            </a:r>
          </a:p>
          <a:p>
            <a:r>
              <a:rPr lang="en-US" sz="1800" dirty="0" smtClean="0"/>
              <a:t>Current Block Diagrams</a:t>
            </a:r>
          </a:p>
          <a:p>
            <a:r>
              <a:rPr lang="en-US" sz="1800" dirty="0" smtClean="0"/>
              <a:t>Communications</a:t>
            </a:r>
          </a:p>
          <a:p>
            <a:r>
              <a:rPr lang="en-US" sz="1800" dirty="0" smtClean="0"/>
              <a:t>Wrap-up</a:t>
            </a:r>
            <a:endParaRPr lang="en-US" sz="1800" dirty="0" smtClean="0"/>
          </a:p>
          <a:p>
            <a:endParaRPr lang="en-US" sz="1050"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3</a:t>
            </a:fld>
            <a:endParaRPr lang="en-US" dirty="0"/>
          </a:p>
        </p:txBody>
      </p:sp>
    </p:spTree>
    <p:extLst>
      <p:ext uri="{BB962C8B-B14F-4D97-AF65-F5344CB8AC3E}">
        <p14:creationId xmlns:p14="http://schemas.microsoft.com/office/powerpoint/2010/main" xmlns="" val="267829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Sensors and Lighting </a:t>
            </a: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30</a:t>
            </a:fld>
            <a:endParaRPr lang="en-US" dirty="0"/>
          </a:p>
        </p:txBody>
      </p:sp>
      <p:pic>
        <p:nvPicPr>
          <p:cNvPr id="6" name="Picture 2" descr="C:\Users\Kathleen\Pictures\ISS\cables and camera.jpg"/>
          <p:cNvPicPr>
            <a:picLocks noChangeAspect="1" noChangeArrowheads="1"/>
          </p:cNvPicPr>
          <p:nvPr/>
        </p:nvPicPr>
        <p:blipFill>
          <a:blip r:embed="rId3" cstate="print"/>
          <a:srcRect/>
          <a:stretch>
            <a:fillRect/>
          </a:stretch>
        </p:blipFill>
        <p:spPr bwMode="auto">
          <a:xfrm>
            <a:off x="457456" y="1712609"/>
            <a:ext cx="2320822" cy="3094433"/>
          </a:xfrm>
          <a:prstGeom prst="rect">
            <a:avLst/>
          </a:prstGeom>
          <a:noFill/>
        </p:spPr>
      </p:pic>
      <p:pic>
        <p:nvPicPr>
          <p:cNvPr id="7" name="Picture 4" descr="C:\Users\Kathleen\Pictures\ISS\ComponentsIMG_0996.JPG"/>
          <p:cNvPicPr>
            <a:picLocks noChangeAspect="1" noChangeArrowheads="1"/>
          </p:cNvPicPr>
          <p:nvPr/>
        </p:nvPicPr>
        <p:blipFill>
          <a:blip r:embed="rId4" cstate="print"/>
          <a:srcRect/>
          <a:stretch>
            <a:fillRect/>
          </a:stretch>
        </p:blipFill>
        <p:spPr bwMode="auto">
          <a:xfrm rot="5400000">
            <a:off x="6105303" y="2188487"/>
            <a:ext cx="3095494" cy="2321620"/>
          </a:xfrm>
          <a:prstGeom prst="rect">
            <a:avLst/>
          </a:prstGeom>
          <a:noFill/>
        </p:spPr>
      </p:pic>
      <p:sp>
        <p:nvSpPr>
          <p:cNvPr id="8" name="TextBox 7"/>
          <p:cNvSpPr txBox="1"/>
          <p:nvPr/>
        </p:nvSpPr>
        <p:spPr>
          <a:xfrm>
            <a:off x="3096986" y="1331686"/>
            <a:ext cx="2965268" cy="5078313"/>
          </a:xfrm>
          <a:prstGeom prst="rect">
            <a:avLst/>
          </a:prstGeom>
          <a:noFill/>
        </p:spPr>
        <p:txBody>
          <a:bodyPr wrap="square" rtlCol="0">
            <a:spAutoFit/>
          </a:bodyPr>
          <a:lstStyle/>
          <a:p>
            <a:r>
              <a:rPr lang="en-US" dirty="0" smtClean="0"/>
              <a:t>Multiple sensors are included in the design to get the most possible data. Some will and have been eliminated if not needed. Gas monitors have already been removed because there would not be enough change to monitor.</a:t>
            </a:r>
          </a:p>
          <a:p>
            <a:pPr marL="169863" indent="-169863">
              <a:buFont typeface="Arial" pitchFamily="34" charset="0"/>
              <a:buChar char="•"/>
            </a:pPr>
            <a:r>
              <a:rPr lang="en-US" dirty="0" smtClean="0"/>
              <a:t>Temperature, humidity, pressure</a:t>
            </a:r>
          </a:p>
          <a:p>
            <a:pPr marL="169863" indent="-169863">
              <a:buFont typeface="Arial" pitchFamily="34" charset="0"/>
              <a:buChar char="•"/>
            </a:pPr>
            <a:r>
              <a:rPr lang="en-US" dirty="0" smtClean="0"/>
              <a:t>Red, green, blue light</a:t>
            </a:r>
          </a:p>
          <a:p>
            <a:pPr marL="169863" indent="-169863">
              <a:buFont typeface="Arial" pitchFamily="34" charset="0"/>
              <a:buChar char="•"/>
            </a:pPr>
            <a:r>
              <a:rPr lang="en-US" dirty="0" smtClean="0"/>
              <a:t>Accelerometer, magnetometer, gyroscope</a:t>
            </a:r>
          </a:p>
          <a:p>
            <a:pPr marL="169863" indent="-169863">
              <a:buFont typeface="Arial" pitchFamily="34" charset="0"/>
              <a:buChar char="•"/>
            </a:pPr>
            <a:r>
              <a:rPr lang="en-US" dirty="0" smtClean="0"/>
              <a:t>Real-time clock</a:t>
            </a:r>
          </a:p>
          <a:p>
            <a:pPr marL="169863" indent="-169863">
              <a:buFont typeface="Arial" pitchFamily="34" charset="0"/>
              <a:buChar char="•"/>
            </a:pPr>
            <a:r>
              <a:rPr lang="en-US" dirty="0" smtClean="0"/>
              <a:t>Radiation sensor</a:t>
            </a:r>
          </a:p>
          <a:p>
            <a:pPr marL="169863" indent="-169863">
              <a:buFont typeface="Arial" pitchFamily="34" charset="0"/>
              <a:buChar char="•"/>
            </a:pPr>
            <a:r>
              <a:rPr lang="en-US" dirty="0" smtClean="0"/>
              <a:t>Position switch (Would replace Gyroscope)</a:t>
            </a:r>
          </a:p>
          <a:p>
            <a:pPr marL="169863" indent="-169863">
              <a:buFont typeface="Arial" pitchFamily="34" charset="0"/>
              <a:buChar char="•"/>
            </a:pPr>
            <a:r>
              <a:rPr lang="en-US" dirty="0" smtClean="0"/>
              <a:t>LEDs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tools</a:t>
            </a: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31</a:t>
            </a:fld>
            <a:endParaRPr lang="en-US" dirty="0"/>
          </a:p>
        </p:txBody>
      </p:sp>
      <p:pic>
        <p:nvPicPr>
          <p:cNvPr id="118786" name="Picture 2" descr="C:\Users\Kathleen\Pictures\ISS\Oscilliscope ping.jpg"/>
          <p:cNvPicPr>
            <a:picLocks noGrp="1" noChangeAspect="1" noChangeArrowheads="1"/>
          </p:cNvPicPr>
          <p:nvPr>
            <p:ph idx="1"/>
          </p:nvPr>
        </p:nvPicPr>
        <p:blipFill>
          <a:blip r:embed="rId2" cstate="print"/>
          <a:srcRect/>
          <a:stretch>
            <a:fillRect/>
          </a:stretch>
        </p:blipFill>
        <p:spPr bwMode="auto">
          <a:xfrm rot="10800000">
            <a:off x="4113559" y="3214551"/>
            <a:ext cx="4440949" cy="3330712"/>
          </a:xfrm>
          <a:prstGeom prst="rect">
            <a:avLst/>
          </a:prstGeom>
          <a:noFill/>
        </p:spPr>
      </p:pic>
      <p:pic>
        <p:nvPicPr>
          <p:cNvPr id="118787" name="Picture 3" descr="C:\Users\Kathleen\Pictures\ISS\temperature data sheet Norm notebook.jpg"/>
          <p:cNvPicPr>
            <a:picLocks noChangeAspect="1" noChangeArrowheads="1"/>
          </p:cNvPicPr>
          <p:nvPr/>
        </p:nvPicPr>
        <p:blipFill>
          <a:blip r:embed="rId3" cstate="print"/>
          <a:srcRect/>
          <a:stretch>
            <a:fillRect/>
          </a:stretch>
        </p:blipFill>
        <p:spPr bwMode="auto">
          <a:xfrm rot="5400000">
            <a:off x="7511" y="1832078"/>
            <a:ext cx="3895758" cy="2921819"/>
          </a:xfrm>
          <a:prstGeom prst="rect">
            <a:avLst/>
          </a:prstGeom>
          <a:noFill/>
        </p:spPr>
      </p:pic>
      <p:pic>
        <p:nvPicPr>
          <p:cNvPr id="7" name="Picture 2" descr="C:\Users\Kathleen\Pictures\ISS\Humidity sensor 20160430_151000.jpg"/>
          <p:cNvPicPr>
            <a:picLocks noChangeAspect="1" noChangeArrowheads="1"/>
          </p:cNvPicPr>
          <p:nvPr/>
        </p:nvPicPr>
        <p:blipFill>
          <a:blip r:embed="rId4" cstate="print"/>
          <a:srcRect/>
          <a:stretch>
            <a:fillRect/>
          </a:stretch>
        </p:blipFill>
        <p:spPr bwMode="auto">
          <a:xfrm rot="5400000">
            <a:off x="541088" y="5065515"/>
            <a:ext cx="2048556" cy="1536417"/>
          </a:xfrm>
          <a:prstGeom prst="rect">
            <a:avLst/>
          </a:prstGeom>
          <a:noFill/>
        </p:spPr>
      </p:pic>
      <p:sp>
        <p:nvSpPr>
          <p:cNvPr id="8" name="TextBox 7"/>
          <p:cNvSpPr txBox="1"/>
          <p:nvPr/>
        </p:nvSpPr>
        <p:spPr>
          <a:xfrm>
            <a:off x="3848100" y="1485900"/>
            <a:ext cx="4495800" cy="1477328"/>
          </a:xfrm>
          <a:prstGeom prst="rect">
            <a:avLst/>
          </a:prstGeom>
          <a:noFill/>
        </p:spPr>
        <p:txBody>
          <a:bodyPr wrap="square" rtlCol="0">
            <a:spAutoFit/>
          </a:bodyPr>
          <a:lstStyle/>
          <a:p>
            <a:r>
              <a:rPr lang="en-US" dirty="0" smtClean="0"/>
              <a:t>Used  information from sensor data sheets to write and test driver software.</a:t>
            </a:r>
          </a:p>
          <a:p>
            <a:endParaRPr lang="en-US" dirty="0" smtClean="0"/>
          </a:p>
          <a:p>
            <a:r>
              <a:rPr lang="en-US" dirty="0" smtClean="0"/>
              <a:t>Below shows ping and acknowledgement from Real Time clock.</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Card, USB Interface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General:</a:t>
            </a:r>
          </a:p>
          <a:p>
            <a:pPr lvl="1"/>
            <a:r>
              <a:rPr lang="en-US" dirty="0" smtClean="0"/>
              <a:t>SD Card is primary storage for experiment</a:t>
            </a:r>
          </a:p>
          <a:p>
            <a:pPr lvl="1"/>
            <a:r>
              <a:rPr lang="en-US" dirty="0" smtClean="0"/>
              <a:t>USB Interface used to look at pictures from camera on SD card quickly</a:t>
            </a:r>
            <a:endParaRPr lang="en-US" dirty="0"/>
          </a:p>
          <a:p>
            <a:r>
              <a:rPr lang="en-US" dirty="0" smtClean="0"/>
              <a:t>Issues:</a:t>
            </a:r>
          </a:p>
          <a:p>
            <a:pPr lvl="1"/>
            <a:r>
              <a:rPr lang="en-US" dirty="0" smtClean="0"/>
              <a:t>TAMU supplied software, worked!</a:t>
            </a:r>
          </a:p>
          <a:p>
            <a:pPr lvl="1"/>
            <a:r>
              <a:rPr lang="en-US" dirty="0" smtClean="0"/>
              <a:t>USB Interface helped with camera focus (supplier’s card failed)</a:t>
            </a:r>
            <a:endParaRPr lang="en-US" dirty="0"/>
          </a:p>
          <a:p>
            <a:r>
              <a:rPr lang="en-US" dirty="0" smtClean="0"/>
              <a:t>Mechanical:</a:t>
            </a:r>
          </a:p>
          <a:p>
            <a:pPr lvl="1"/>
            <a:r>
              <a:rPr lang="en-US" dirty="0" smtClean="0"/>
              <a:t>Both on NESI board. No mechanical issues</a:t>
            </a:r>
          </a:p>
          <a:p>
            <a:r>
              <a:rPr lang="en-US" dirty="0" smtClean="0"/>
              <a:t>Electronic:</a:t>
            </a:r>
          </a:p>
          <a:p>
            <a:pPr lvl="1"/>
            <a:r>
              <a:rPr lang="en-US" dirty="0" smtClean="0"/>
              <a:t>On NESI, no issues</a:t>
            </a:r>
          </a:p>
          <a:p>
            <a:r>
              <a:rPr lang="en-US" dirty="0" smtClean="0"/>
              <a:t>Software:</a:t>
            </a:r>
          </a:p>
          <a:p>
            <a:pPr lvl="1"/>
            <a:r>
              <a:rPr lang="en-US" dirty="0" smtClean="0"/>
              <a:t>SD Card software builds a file system on SD Card</a:t>
            </a:r>
          </a:p>
          <a:p>
            <a:pPr lvl="1"/>
            <a:r>
              <a:rPr lang="en-US" dirty="0" smtClean="0"/>
              <a:t>Used existing TAMU code. Files are used by the camera, sensors, and also fault monitoring of I2C and hardware</a:t>
            </a:r>
          </a:p>
        </p:txBody>
      </p:sp>
      <p:sp>
        <p:nvSpPr>
          <p:cNvPr id="4" name="Slide Number Placeholder 3"/>
          <p:cNvSpPr>
            <a:spLocks noGrp="1"/>
          </p:cNvSpPr>
          <p:nvPr>
            <p:ph type="sldNum" sz="quarter" idx="12"/>
          </p:nvPr>
        </p:nvSpPr>
        <p:spPr/>
        <p:txBody>
          <a:bodyPr/>
          <a:lstStyle/>
          <a:p>
            <a:fld id="{672F3E40-D06C-4DEE-8EAE-B29D07B0D332}" type="slidenum">
              <a:rPr lang="en-US" smtClean="0"/>
              <a:pPr/>
              <a:t>32</a:t>
            </a:fld>
            <a:endParaRPr lang="en-US" dirty="0"/>
          </a:p>
        </p:txBody>
      </p:sp>
    </p:spTree>
    <p:extLst>
      <p:ext uri="{BB962C8B-B14F-4D97-AF65-F5344CB8AC3E}">
        <p14:creationId xmlns:p14="http://schemas.microsoft.com/office/powerpoint/2010/main" xmlns="" val="2424718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Card and USB </a:t>
            </a:r>
            <a:endParaRPr lang="en-US" dirty="0"/>
          </a:p>
        </p:txBody>
      </p:sp>
      <p:sp>
        <p:nvSpPr>
          <p:cNvPr id="3" name="Content Placeholder 2"/>
          <p:cNvSpPr>
            <a:spLocks noGrp="1"/>
          </p:cNvSpPr>
          <p:nvPr>
            <p:ph idx="1"/>
          </p:nvPr>
        </p:nvSpPr>
        <p:spPr/>
        <p:txBody>
          <a:bodyPr/>
          <a:lstStyle/>
          <a:p>
            <a:r>
              <a:rPr lang="en-US" dirty="0" smtClean="0"/>
              <a:t>Took pictures and then transferred data to laptop to view the pictures.</a:t>
            </a:r>
          </a:p>
          <a:p>
            <a:r>
              <a:rPr lang="en-US" dirty="0" smtClean="0"/>
              <a:t>USB Interface has since been enabled.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33</a:t>
            </a:fld>
            <a:endParaRPr lang="en-US" dirty="0"/>
          </a:p>
        </p:txBody>
      </p:sp>
      <p:pic>
        <p:nvPicPr>
          <p:cNvPr id="119811" name="Picture 3" descr="C:\Users\Kathleen\Pictures\ISS\056.jpg"/>
          <p:cNvPicPr>
            <a:picLocks noChangeAspect="1" noChangeArrowheads="1"/>
          </p:cNvPicPr>
          <p:nvPr/>
        </p:nvPicPr>
        <p:blipFill>
          <a:blip r:embed="rId2" cstate="print"/>
          <a:srcRect/>
          <a:stretch>
            <a:fillRect/>
          </a:stretch>
        </p:blipFill>
        <p:spPr bwMode="auto">
          <a:xfrm>
            <a:off x="6557066" y="3408753"/>
            <a:ext cx="2125868" cy="2834495"/>
          </a:xfrm>
          <a:prstGeom prst="rect">
            <a:avLst/>
          </a:prstGeom>
          <a:noFill/>
        </p:spPr>
      </p:pic>
      <p:pic>
        <p:nvPicPr>
          <p:cNvPr id="119812" name="Picture 4" descr="C:\Users\Kathleen\Pictures\ISS\055.jpg"/>
          <p:cNvPicPr>
            <a:picLocks noChangeAspect="1" noChangeArrowheads="1"/>
          </p:cNvPicPr>
          <p:nvPr/>
        </p:nvPicPr>
        <p:blipFill>
          <a:blip r:embed="rId3" cstate="print"/>
          <a:srcRect/>
          <a:stretch>
            <a:fillRect/>
          </a:stretch>
        </p:blipFill>
        <p:spPr bwMode="auto">
          <a:xfrm>
            <a:off x="3982955" y="3583408"/>
            <a:ext cx="2016290" cy="2688384"/>
          </a:xfrm>
          <a:prstGeom prst="rect">
            <a:avLst/>
          </a:prstGeom>
          <a:noFill/>
        </p:spPr>
      </p:pic>
      <p:pic>
        <p:nvPicPr>
          <p:cNvPr id="119813" name="Picture 5" descr="C:\Users\Kathleen\Pictures\ISS\TonyAndStephen014.jpg"/>
          <p:cNvPicPr>
            <a:picLocks noChangeAspect="1" noChangeArrowheads="1"/>
          </p:cNvPicPr>
          <p:nvPr/>
        </p:nvPicPr>
        <p:blipFill>
          <a:blip r:embed="rId4" cstate="print"/>
          <a:srcRect/>
          <a:stretch>
            <a:fillRect/>
          </a:stretch>
        </p:blipFill>
        <p:spPr bwMode="auto">
          <a:xfrm>
            <a:off x="662558" y="3563968"/>
            <a:ext cx="2891285" cy="216846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Communication Team Spreading the Word!</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34</a:t>
            </a:fld>
            <a:endParaRPr lang="en-US" dirty="0"/>
          </a:p>
        </p:txBody>
      </p:sp>
      <p:sp>
        <p:nvSpPr>
          <p:cNvPr id="5" name="Text Placeholder 5"/>
          <p:cNvSpPr txBox="1">
            <a:spLocks/>
          </p:cNvSpPr>
          <p:nvPr/>
        </p:nvSpPr>
        <p:spPr>
          <a:xfrm>
            <a:off x="457200" y="1535113"/>
            <a:ext cx="4040188" cy="6397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Demonstrations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Placeholder 8"/>
          <p:cNvSpPr txBox="1">
            <a:spLocks/>
          </p:cNvSpPr>
          <p:nvPr/>
        </p:nvSpPr>
        <p:spPr>
          <a:xfrm>
            <a:off x="4645025" y="1535113"/>
            <a:ext cx="4041775" cy="6397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0"/>
          <p:cNvSpPr txBox="1">
            <a:spLocks/>
          </p:cNvSpPr>
          <p:nvPr/>
        </p:nvSpPr>
        <p:spPr>
          <a:xfrm>
            <a:off x="457200" y="2174875"/>
            <a:ext cx="4040188" cy="3951288"/>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Quest Academy Maker Day 5/20/16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Mission One – Chicago Museum of Science &amp; Industry 5/19/16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Scout Sunday at First United Church of Palatine 2/7/16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Pancake Breakfast 2/13/16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 Theresa’s Technology Fair 12/9/16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3" descr="C:\Users\Kathleen\Pictures\chicago-tribune-logo.jpg"/>
          <p:cNvPicPr>
            <a:picLocks noChangeAspect="1" noChangeArrowheads="1"/>
          </p:cNvPicPr>
          <p:nvPr/>
        </p:nvPicPr>
        <p:blipFill>
          <a:blip r:embed="rId2" cstate="print"/>
          <a:srcRect/>
          <a:stretch>
            <a:fillRect/>
          </a:stretch>
        </p:blipFill>
        <p:spPr bwMode="auto">
          <a:xfrm rot="2640000">
            <a:off x="5712761" y="2178916"/>
            <a:ext cx="3660111" cy="832050"/>
          </a:xfrm>
          <a:prstGeom prst="rect">
            <a:avLst/>
          </a:prstGeom>
          <a:noFill/>
        </p:spPr>
      </p:pic>
      <p:pic>
        <p:nvPicPr>
          <p:cNvPr id="9" name="Picture 4" descr="C:\Users\Kathleen\Pictures\dh-logo-252x50.png"/>
          <p:cNvPicPr>
            <a:picLocks noChangeAspect="1" noChangeArrowheads="1"/>
          </p:cNvPicPr>
          <p:nvPr/>
        </p:nvPicPr>
        <p:blipFill>
          <a:blip r:embed="rId3"/>
          <a:srcRect/>
          <a:stretch>
            <a:fillRect/>
          </a:stretch>
        </p:blipFill>
        <p:spPr bwMode="auto">
          <a:xfrm rot="-1920000">
            <a:off x="3486866" y="5091898"/>
            <a:ext cx="2747564" cy="545152"/>
          </a:xfrm>
          <a:prstGeom prst="rect">
            <a:avLst/>
          </a:prstGeom>
          <a:noFill/>
        </p:spPr>
      </p:pic>
      <p:pic>
        <p:nvPicPr>
          <p:cNvPr id="10" name="Picture 7" descr="C:\Users\Kathleen\Pictures\email_logo.jpg"/>
          <p:cNvPicPr>
            <a:picLocks noChangeAspect="1" noChangeArrowheads="1"/>
          </p:cNvPicPr>
          <p:nvPr/>
        </p:nvPicPr>
        <p:blipFill>
          <a:blip r:embed="rId4"/>
          <a:srcRect/>
          <a:stretch>
            <a:fillRect/>
          </a:stretch>
        </p:blipFill>
        <p:spPr bwMode="auto">
          <a:xfrm>
            <a:off x="7647317" y="1311214"/>
            <a:ext cx="843951" cy="843951"/>
          </a:xfrm>
          <a:prstGeom prst="rect">
            <a:avLst/>
          </a:prstGeom>
          <a:noFill/>
        </p:spPr>
      </p:pic>
      <p:pic>
        <p:nvPicPr>
          <p:cNvPr id="11" name="Picture 8" descr="C:\Users\Kathleen\Pictures\download.png"/>
          <p:cNvPicPr>
            <a:picLocks noChangeAspect="1" noChangeArrowheads="1"/>
          </p:cNvPicPr>
          <p:nvPr/>
        </p:nvPicPr>
        <p:blipFill>
          <a:blip r:embed="rId5"/>
          <a:srcRect/>
          <a:stretch>
            <a:fillRect/>
          </a:stretch>
        </p:blipFill>
        <p:spPr bwMode="auto">
          <a:xfrm>
            <a:off x="5374256" y="2286000"/>
            <a:ext cx="703262" cy="703262"/>
          </a:xfrm>
          <a:prstGeom prst="rect">
            <a:avLst/>
          </a:prstGeom>
          <a:noFill/>
        </p:spPr>
      </p:pic>
      <p:pic>
        <p:nvPicPr>
          <p:cNvPr id="12" name="Picture 9" descr="C:\Users\Kathleen\Pictures\LinkedIn logo.jpg"/>
          <p:cNvPicPr>
            <a:picLocks noChangeAspect="1" noChangeArrowheads="1"/>
          </p:cNvPicPr>
          <p:nvPr/>
        </p:nvPicPr>
        <p:blipFill>
          <a:blip r:embed="rId6"/>
          <a:srcRect/>
          <a:stretch>
            <a:fillRect/>
          </a:stretch>
        </p:blipFill>
        <p:spPr bwMode="auto">
          <a:xfrm>
            <a:off x="8350370" y="2155166"/>
            <a:ext cx="488830" cy="488830"/>
          </a:xfrm>
          <a:prstGeom prst="rect">
            <a:avLst/>
          </a:prstGeom>
          <a:noFill/>
        </p:spPr>
      </p:pic>
      <p:pic>
        <p:nvPicPr>
          <p:cNvPr id="13" name="Picture 10" descr="C:\Users\Kathleen\Pictures\Palatine Library logo.jpg"/>
          <p:cNvPicPr>
            <a:picLocks noChangeAspect="1" noChangeArrowheads="1"/>
          </p:cNvPicPr>
          <p:nvPr/>
        </p:nvPicPr>
        <p:blipFill>
          <a:blip r:embed="rId7"/>
          <a:srcRect/>
          <a:stretch>
            <a:fillRect/>
          </a:stretch>
        </p:blipFill>
        <p:spPr bwMode="auto">
          <a:xfrm>
            <a:off x="4820728" y="3167208"/>
            <a:ext cx="2201174" cy="1014986"/>
          </a:xfrm>
          <a:prstGeom prst="rect">
            <a:avLst/>
          </a:prstGeom>
          <a:noFill/>
        </p:spPr>
      </p:pic>
      <p:pic>
        <p:nvPicPr>
          <p:cNvPr id="14" name="Picture 2"/>
          <p:cNvPicPr>
            <a:picLocks noChangeAspect="1" noChangeArrowheads="1"/>
          </p:cNvPicPr>
          <p:nvPr/>
        </p:nvPicPr>
        <p:blipFill>
          <a:blip r:embed="rId8" cstate="print"/>
          <a:stretch>
            <a:fillRect/>
          </a:stretch>
        </p:blipFill>
        <p:spPr bwMode="auto">
          <a:xfrm>
            <a:off x="6781800" y="4572000"/>
            <a:ext cx="1981200" cy="2003645"/>
          </a:xfrm>
          <a:prstGeom prst="rect">
            <a:avLst/>
          </a:prstGeom>
          <a:noFill/>
          <a:ln w="9525">
            <a:noFill/>
            <a:miter lim="800000"/>
            <a:headEnd/>
            <a:tailEnd/>
          </a:ln>
          <a:effectLst/>
        </p:spPr>
      </p:pic>
      <p:pic>
        <p:nvPicPr>
          <p:cNvPr id="15" name="Picture 12" descr="C:\Users\Kathleen\Pictures\youtube logo.png"/>
          <p:cNvPicPr>
            <a:picLocks noChangeAspect="1" noChangeArrowheads="1"/>
          </p:cNvPicPr>
          <p:nvPr/>
        </p:nvPicPr>
        <p:blipFill>
          <a:blip r:embed="rId9"/>
          <a:srcRect/>
          <a:stretch>
            <a:fillRect/>
          </a:stretch>
        </p:blipFill>
        <p:spPr bwMode="auto">
          <a:xfrm>
            <a:off x="4997570" y="5762446"/>
            <a:ext cx="1627116" cy="69604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We’ve gone through a lot of iterations, as we included any possible scenarios in our thought process. The youth have put in a lot of hard work to get us to what you see today. </a:t>
            </a:r>
          </a:p>
          <a:p>
            <a:r>
              <a:rPr lang="en-US" dirty="0" smtClean="0"/>
              <a:t>Thank you for listening!</a:t>
            </a: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Special Thanks To:</a:t>
            </a:r>
            <a:endParaRPr lang="en-US" sz="2800" dirty="0"/>
          </a:p>
        </p:txBody>
      </p:sp>
      <p:sp>
        <p:nvSpPr>
          <p:cNvPr id="3" name="Content Placeholder 2"/>
          <p:cNvSpPr>
            <a:spLocks noGrp="1"/>
          </p:cNvSpPr>
          <p:nvPr>
            <p:ph idx="1"/>
          </p:nvPr>
        </p:nvSpPr>
        <p:spPr>
          <a:xfrm>
            <a:off x="474134" y="1532467"/>
            <a:ext cx="8229600" cy="4525963"/>
          </a:xfrm>
        </p:spPr>
        <p:txBody>
          <a:bodyPr numCol="2">
            <a:normAutofit fontScale="47500" lnSpcReduction="20000"/>
          </a:bodyPr>
          <a:lstStyle/>
          <a:p>
            <a:pPr>
              <a:buNone/>
            </a:pPr>
            <a:r>
              <a:rPr lang="en-US" sz="3800" b="1" dirty="0" smtClean="0"/>
              <a:t>Mentors:</a:t>
            </a:r>
          </a:p>
          <a:p>
            <a:pPr>
              <a:buNone/>
            </a:pPr>
            <a:r>
              <a:rPr lang="en-US" dirty="0" smtClean="0"/>
              <a:t>Norman McFarland</a:t>
            </a:r>
          </a:p>
          <a:p>
            <a:pPr>
              <a:buNone/>
            </a:pPr>
            <a:r>
              <a:rPr lang="en-US" dirty="0" smtClean="0"/>
              <a:t>Don Bak</a:t>
            </a:r>
          </a:p>
          <a:p>
            <a:pPr>
              <a:buNone/>
            </a:pPr>
            <a:r>
              <a:rPr lang="en-US" dirty="0" smtClean="0"/>
              <a:t>Jagmohan Bhasin</a:t>
            </a:r>
          </a:p>
          <a:p>
            <a:pPr>
              <a:buNone/>
            </a:pPr>
            <a:r>
              <a:rPr lang="en-US" dirty="0" smtClean="0"/>
              <a:t>Kathy Cassady</a:t>
            </a:r>
          </a:p>
          <a:p>
            <a:pPr>
              <a:buNone/>
            </a:pPr>
            <a:r>
              <a:rPr lang="en-US" dirty="0" smtClean="0"/>
              <a:t>Karl Frank</a:t>
            </a:r>
          </a:p>
          <a:p>
            <a:pPr>
              <a:buNone/>
            </a:pPr>
            <a:r>
              <a:rPr lang="en-US" dirty="0" smtClean="0"/>
              <a:t>Don Harris</a:t>
            </a:r>
          </a:p>
          <a:p>
            <a:pPr>
              <a:buNone/>
            </a:pPr>
            <a:r>
              <a:rPr lang="en-US" dirty="0" smtClean="0"/>
              <a:t>Mike Koehler</a:t>
            </a:r>
          </a:p>
          <a:p>
            <a:pPr>
              <a:buNone/>
            </a:pPr>
            <a:r>
              <a:rPr lang="en-US" dirty="0" smtClean="0"/>
              <a:t>Dave Malek</a:t>
            </a:r>
          </a:p>
          <a:p>
            <a:pPr>
              <a:buNone/>
            </a:pPr>
            <a:r>
              <a:rPr lang="en-US" dirty="0" smtClean="0"/>
              <a:t>Arnab Mallik</a:t>
            </a:r>
          </a:p>
          <a:p>
            <a:pPr>
              <a:buNone/>
            </a:pPr>
            <a:r>
              <a:rPr lang="en-US" dirty="0" smtClean="0"/>
              <a:t>Andrea Onuskanich</a:t>
            </a:r>
          </a:p>
          <a:p>
            <a:pPr>
              <a:buNone/>
            </a:pPr>
            <a:r>
              <a:rPr lang="en-US" dirty="0" smtClean="0"/>
              <a:t>Joe Pluta</a:t>
            </a:r>
          </a:p>
          <a:p>
            <a:pPr>
              <a:buNone/>
            </a:pPr>
            <a:r>
              <a:rPr lang="en-US" dirty="0" smtClean="0"/>
              <a:t>Sergei Safonov</a:t>
            </a:r>
          </a:p>
          <a:p>
            <a:pPr>
              <a:buNone/>
            </a:pPr>
            <a:r>
              <a:rPr lang="en-US" dirty="0" smtClean="0"/>
              <a:t>Jeffrey Short</a:t>
            </a:r>
          </a:p>
          <a:p>
            <a:pPr>
              <a:buNone/>
            </a:pPr>
            <a:r>
              <a:rPr lang="en-US" dirty="0" smtClean="0"/>
              <a:t>Nikki Sullivan</a:t>
            </a:r>
          </a:p>
          <a:p>
            <a:pPr>
              <a:buNone/>
            </a:pPr>
            <a:r>
              <a:rPr lang="en-US" dirty="0" smtClean="0"/>
              <a:t>Gil Willeumier</a:t>
            </a:r>
          </a:p>
          <a:p>
            <a:pPr>
              <a:buNone/>
            </a:pPr>
            <a:r>
              <a:rPr lang="en-US" dirty="0" smtClean="0"/>
              <a:t>Brian Wood</a:t>
            </a:r>
          </a:p>
          <a:p>
            <a:pPr>
              <a:buNone/>
            </a:pPr>
            <a:r>
              <a:rPr lang="en-US" dirty="0" smtClean="0"/>
              <a:t>Ken Yu</a:t>
            </a:r>
          </a:p>
          <a:p>
            <a:pPr>
              <a:buNone/>
            </a:pPr>
            <a:r>
              <a:rPr lang="en-US" b="1" dirty="0" smtClean="0"/>
              <a:t>  </a:t>
            </a:r>
          </a:p>
          <a:p>
            <a:pPr>
              <a:buNone/>
            </a:pPr>
            <a:r>
              <a:rPr lang="en-US" b="1" dirty="0" smtClean="0"/>
              <a:t>Team Members:</a:t>
            </a:r>
          </a:p>
          <a:p>
            <a:pPr>
              <a:buNone/>
            </a:pPr>
            <a:r>
              <a:rPr lang="en-US" dirty="0" smtClean="0"/>
              <a:t>Kelvin Amy</a:t>
            </a:r>
          </a:p>
          <a:p>
            <a:pPr>
              <a:buNone/>
            </a:pPr>
            <a:r>
              <a:rPr lang="en-US" dirty="0" smtClean="0"/>
              <a:t>Harmon Bhasin</a:t>
            </a:r>
          </a:p>
          <a:p>
            <a:pPr>
              <a:buNone/>
            </a:pPr>
            <a:r>
              <a:rPr lang="en-US" dirty="0" smtClean="0"/>
              <a:t>Quinn Booker</a:t>
            </a:r>
          </a:p>
          <a:p>
            <a:pPr>
              <a:buNone/>
            </a:pPr>
            <a:r>
              <a:rPr lang="en-US" dirty="0" smtClean="0"/>
              <a:t>Benjamin Carlsen</a:t>
            </a:r>
          </a:p>
          <a:p>
            <a:pPr>
              <a:buNone/>
            </a:pPr>
            <a:r>
              <a:rPr lang="en-US" dirty="0" smtClean="0"/>
              <a:t>Simon Lui</a:t>
            </a:r>
          </a:p>
          <a:p>
            <a:pPr>
              <a:buNone/>
            </a:pPr>
            <a:r>
              <a:rPr lang="en-US" dirty="0" smtClean="0"/>
              <a:t>Stephen Ma</a:t>
            </a:r>
          </a:p>
          <a:p>
            <a:pPr>
              <a:buNone/>
            </a:pPr>
            <a:r>
              <a:rPr lang="en-US" dirty="0" smtClean="0"/>
              <a:t>Ayan Mallik</a:t>
            </a:r>
          </a:p>
          <a:p>
            <a:pPr>
              <a:buNone/>
            </a:pPr>
            <a:r>
              <a:rPr lang="en-US" dirty="0" smtClean="0"/>
              <a:t>Madeline McFadden</a:t>
            </a:r>
          </a:p>
          <a:p>
            <a:pPr>
              <a:buNone/>
            </a:pPr>
            <a:r>
              <a:rPr lang="en-US" dirty="0" smtClean="0"/>
              <a:t>Tony Pluta</a:t>
            </a:r>
          </a:p>
          <a:p>
            <a:pPr>
              <a:buNone/>
            </a:pPr>
            <a:r>
              <a:rPr lang="en-US" dirty="0" smtClean="0"/>
              <a:t>Brad Posdal</a:t>
            </a:r>
          </a:p>
          <a:p>
            <a:pPr>
              <a:buNone/>
            </a:pPr>
            <a:r>
              <a:rPr lang="en-US" dirty="0" smtClean="0"/>
              <a:t>Sarah Stapleton</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672F3E40-D06C-4DEE-8EAE-B29D07B0D332}"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672F3E40-D06C-4DEE-8EAE-B29D07B0D332}" type="slidenum">
              <a:rPr lang="en-US" smtClean="0"/>
              <a:pPr/>
              <a:t>37</a:t>
            </a:fld>
            <a:endParaRPr lang="en-US" dirty="0"/>
          </a:p>
        </p:txBody>
      </p:sp>
    </p:spTree>
    <p:extLst>
      <p:ext uri="{BB962C8B-B14F-4D97-AF65-F5344CB8AC3E}">
        <p14:creationId xmlns:p14="http://schemas.microsoft.com/office/powerpoint/2010/main" xmlns="" val="2052934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Slide Number Placeholder 2"/>
          <p:cNvSpPr>
            <a:spLocks noGrp="1"/>
          </p:cNvSpPr>
          <p:nvPr>
            <p:ph type="sldNum" sz="quarter" idx="12"/>
          </p:nvPr>
        </p:nvSpPr>
        <p:spPr/>
        <p:txBody>
          <a:bodyPr/>
          <a:lstStyle/>
          <a:p>
            <a:fld id="{672F3E40-D06C-4DEE-8EAE-B29D07B0D332}"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Motor </a:t>
            </a:r>
            <a:endParaRPr lang="en-US" dirty="0"/>
          </a:p>
        </p:txBody>
      </p:sp>
      <p:sp>
        <p:nvSpPr>
          <p:cNvPr id="3" name="Content Placeholder 2"/>
          <p:cNvSpPr>
            <a:spLocks noGrp="1"/>
          </p:cNvSpPr>
          <p:nvPr>
            <p:ph idx="1"/>
          </p:nvPr>
        </p:nvSpPr>
        <p:spPr>
          <a:xfrm>
            <a:off x="457200" y="3168650"/>
            <a:ext cx="8229600" cy="2957513"/>
          </a:xfrm>
        </p:spPr>
        <p:txBody>
          <a:bodyPr>
            <a:normAutofit fontScale="85000" lnSpcReduction="20000"/>
          </a:bodyPr>
          <a:lstStyle/>
          <a:p>
            <a:r>
              <a:rPr lang="en-US" dirty="0" smtClean="0"/>
              <a:t>NESI PWM- duty cycle defines where SW wants carousel positioned</a:t>
            </a:r>
          </a:p>
          <a:p>
            <a:r>
              <a:rPr lang="en-US" dirty="0" smtClean="0"/>
              <a:t>Motor reads PWM value, goes to position</a:t>
            </a:r>
          </a:p>
          <a:p>
            <a:r>
              <a:rPr lang="en-US" dirty="0" smtClean="0"/>
              <a:t>One of Feedback options will confirm carousel aligned for picture</a:t>
            </a:r>
          </a:p>
          <a:p>
            <a:r>
              <a:rPr lang="en-US" dirty="0" smtClean="0"/>
              <a:t>Servo Motor draws to much peak power</a:t>
            </a:r>
          </a:p>
          <a:p>
            <a:r>
              <a:rPr lang="en-US" dirty="0" smtClean="0"/>
              <a:t>May need a power harvesting solution !</a:t>
            </a:r>
          </a:p>
          <a:p>
            <a:endParaRPr lang="en-US" dirty="0"/>
          </a:p>
        </p:txBody>
      </p:sp>
      <p:sp>
        <p:nvSpPr>
          <p:cNvPr id="4" name="Rectangle 3"/>
          <p:cNvSpPr/>
          <p:nvPr/>
        </p:nvSpPr>
        <p:spPr>
          <a:xfrm>
            <a:off x="1752600" y="1827848"/>
            <a:ext cx="1316673" cy="1105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Servo motor</a:t>
            </a:r>
            <a:endParaRPr lang="en-US" dirty="0"/>
          </a:p>
        </p:txBody>
      </p:sp>
      <p:sp>
        <p:nvSpPr>
          <p:cNvPr id="5" name="Flowchart: Magnetic Disk 4"/>
          <p:cNvSpPr/>
          <p:nvPr/>
        </p:nvSpPr>
        <p:spPr>
          <a:xfrm>
            <a:off x="3794760" y="1690688"/>
            <a:ext cx="1935480" cy="131921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Carousel</a:t>
            </a:r>
            <a:endParaRPr lang="en-US" dirty="0"/>
          </a:p>
        </p:txBody>
      </p:sp>
      <p:sp>
        <p:nvSpPr>
          <p:cNvPr id="6" name="Rectangle 5"/>
          <p:cNvSpPr/>
          <p:nvPr/>
        </p:nvSpPr>
        <p:spPr>
          <a:xfrm>
            <a:off x="6499860" y="1638301"/>
            <a:ext cx="1503363" cy="38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 Pot</a:t>
            </a:r>
            <a:endParaRPr lang="en-US" dirty="0"/>
          </a:p>
        </p:txBody>
      </p:sp>
      <p:sp>
        <p:nvSpPr>
          <p:cNvPr id="7" name="Rectangle 6"/>
          <p:cNvSpPr/>
          <p:nvPr/>
        </p:nvSpPr>
        <p:spPr>
          <a:xfrm>
            <a:off x="6499860" y="2188052"/>
            <a:ext cx="1503363" cy="38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 Switch</a:t>
            </a:r>
            <a:endParaRPr lang="en-US" dirty="0"/>
          </a:p>
        </p:txBody>
      </p:sp>
      <p:sp>
        <p:nvSpPr>
          <p:cNvPr id="8" name="Rectangle 7"/>
          <p:cNvSpPr/>
          <p:nvPr/>
        </p:nvSpPr>
        <p:spPr>
          <a:xfrm>
            <a:off x="6499860" y="2726691"/>
            <a:ext cx="1503363" cy="38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Gyroscope</a:t>
            </a:r>
            <a:endParaRPr lang="en-US" dirty="0"/>
          </a:p>
        </p:txBody>
      </p:sp>
      <p:sp>
        <p:nvSpPr>
          <p:cNvPr id="9" name="Rectangle 8"/>
          <p:cNvSpPr/>
          <p:nvPr/>
        </p:nvSpPr>
        <p:spPr>
          <a:xfrm>
            <a:off x="321628" y="2012394"/>
            <a:ext cx="760412" cy="738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NESI PWM</a:t>
            </a:r>
          </a:p>
          <a:p>
            <a:pPr algn="ctr"/>
            <a:r>
              <a:rPr lang="en-US" sz="1400" dirty="0" smtClean="0"/>
              <a:t>Output</a:t>
            </a:r>
            <a:endParaRPr lang="en-US" sz="1400" dirty="0"/>
          </a:p>
        </p:txBody>
      </p:sp>
      <p:cxnSp>
        <p:nvCxnSpPr>
          <p:cNvPr id="11" name="Straight Connector 10"/>
          <p:cNvCxnSpPr>
            <a:stCxn id="9" idx="3"/>
            <a:endCxn id="4" idx="1"/>
          </p:cNvCxnSpPr>
          <p:nvPr/>
        </p:nvCxnSpPr>
        <p:spPr>
          <a:xfrm flipV="1">
            <a:off x="1082040" y="2380774"/>
            <a:ext cx="670560" cy="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81496" y="2382838"/>
            <a:ext cx="1030287" cy="206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5" idx="2"/>
          </p:cNvCxnSpPr>
          <p:nvPr/>
        </p:nvCxnSpPr>
        <p:spPr>
          <a:xfrm flipV="1">
            <a:off x="3733800" y="2350294"/>
            <a:ext cx="60960" cy="32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4"/>
            <a:endCxn id="6" idx="1"/>
          </p:cNvCxnSpPr>
          <p:nvPr/>
        </p:nvCxnSpPr>
        <p:spPr>
          <a:xfrm flipV="1">
            <a:off x="5730240" y="1833087"/>
            <a:ext cx="769620" cy="51720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8" idx="1"/>
          </p:cNvCxnSpPr>
          <p:nvPr/>
        </p:nvCxnSpPr>
        <p:spPr>
          <a:xfrm>
            <a:off x="5740876" y="2330451"/>
            <a:ext cx="758984" cy="59102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0876" y="2382838"/>
            <a:ext cx="1025684"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95879" y="1907779"/>
            <a:ext cx="386644" cy="369332"/>
          </a:xfrm>
          <a:prstGeom prst="rect">
            <a:avLst/>
          </a:prstGeom>
          <a:noFill/>
        </p:spPr>
        <p:txBody>
          <a:bodyPr wrap="none" rtlCol="0">
            <a:spAutoFit/>
          </a:bodyPr>
          <a:lstStyle/>
          <a:p>
            <a:r>
              <a:rPr lang="en-US" dirty="0" smtClean="0"/>
              <a:t>or</a:t>
            </a:r>
            <a:endParaRPr lang="en-US" dirty="0"/>
          </a:p>
        </p:txBody>
      </p:sp>
      <p:sp>
        <p:nvSpPr>
          <p:cNvPr id="27" name="TextBox 26"/>
          <p:cNvSpPr txBox="1"/>
          <p:nvPr/>
        </p:nvSpPr>
        <p:spPr>
          <a:xfrm>
            <a:off x="7095879" y="2479279"/>
            <a:ext cx="386644" cy="369332"/>
          </a:xfrm>
          <a:prstGeom prst="rect">
            <a:avLst/>
          </a:prstGeom>
          <a:noFill/>
        </p:spPr>
        <p:txBody>
          <a:bodyPr wrap="none" rtlCol="0">
            <a:spAutoFit/>
          </a:bodyPr>
          <a:lstStyle/>
          <a:p>
            <a:r>
              <a:rPr lang="en-US" dirty="0" smtClean="0"/>
              <a:t>or</a:t>
            </a:r>
            <a:endParaRPr lang="en-US" dirty="0"/>
          </a:p>
        </p:txBody>
      </p:sp>
      <p:sp>
        <p:nvSpPr>
          <p:cNvPr id="29" name="Rectangle 28"/>
          <p:cNvSpPr/>
          <p:nvPr/>
        </p:nvSpPr>
        <p:spPr>
          <a:xfrm>
            <a:off x="8322628" y="2013347"/>
            <a:ext cx="630872" cy="738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NESI Input</a:t>
            </a:r>
            <a:endParaRPr lang="en-US" sz="1400" dirty="0"/>
          </a:p>
        </p:txBody>
      </p:sp>
      <p:cxnSp>
        <p:nvCxnSpPr>
          <p:cNvPr id="31" name="Straight Connector 30"/>
          <p:cNvCxnSpPr>
            <a:stCxn id="6" idx="3"/>
            <a:endCxn id="29" idx="1"/>
          </p:cNvCxnSpPr>
          <p:nvPr/>
        </p:nvCxnSpPr>
        <p:spPr>
          <a:xfrm>
            <a:off x="8003223" y="1833087"/>
            <a:ext cx="319405" cy="549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3"/>
            <a:endCxn id="29" idx="1"/>
          </p:cNvCxnSpPr>
          <p:nvPr/>
        </p:nvCxnSpPr>
        <p:spPr>
          <a:xfrm flipV="1">
            <a:off x="8003223" y="2382838"/>
            <a:ext cx="319405" cy="538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3"/>
            <a:endCxn id="29" idx="1"/>
          </p:cNvCxnSpPr>
          <p:nvPr/>
        </p:nvCxnSpPr>
        <p:spPr>
          <a:xfrm>
            <a:off x="8003223" y="2382838"/>
            <a:ext cx="31940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672F3E40-D06C-4DEE-8EAE-B29D07B0D332}" type="slidenum">
              <a:rPr lang="en-US" smtClean="0"/>
              <a:pPr/>
              <a:t>39</a:t>
            </a:fld>
            <a:endParaRPr lang="en-US" dirty="0"/>
          </a:p>
        </p:txBody>
      </p:sp>
    </p:spTree>
    <p:extLst>
      <p:ext uri="{BB962C8B-B14F-4D97-AF65-F5344CB8AC3E}">
        <p14:creationId xmlns:p14="http://schemas.microsoft.com/office/powerpoint/2010/main" xmlns="" val="408318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seek to determine the effect that microgravity, as demonstrated in the International Space Station (ISS), has on the rate of mutation of bacteria. The rate of mutation will be found by examining the color change of </a:t>
            </a:r>
            <a:r>
              <a:rPr lang="en-US" dirty="0" smtClean="0"/>
              <a:t>the </a:t>
            </a:r>
            <a:r>
              <a:rPr lang="en-US" i="1" dirty="0" smtClean="0"/>
              <a:t>Escherichia coli </a:t>
            </a:r>
            <a:r>
              <a:rPr lang="en-US" dirty="0" smtClean="0"/>
              <a:t>(</a:t>
            </a:r>
            <a:r>
              <a:rPr lang="en-US" i="1" dirty="0" smtClean="0"/>
              <a:t>E</a:t>
            </a:r>
            <a:r>
              <a:rPr lang="en-US" i="1" dirty="0" smtClean="0"/>
              <a:t>. </a:t>
            </a:r>
            <a:r>
              <a:rPr lang="en-US" i="1" dirty="0" smtClean="0"/>
              <a:t>coli</a:t>
            </a:r>
            <a:r>
              <a:rPr lang="en-US" dirty="0" smtClean="0"/>
              <a:t>) </a:t>
            </a:r>
            <a:r>
              <a:rPr lang="en-US" dirty="0" smtClean="0"/>
              <a:t>colonies. This color change will be measured through photographs taken during the test, which the analytics team will then examine. </a:t>
            </a:r>
          </a:p>
          <a:p>
            <a:r>
              <a:rPr lang="en-US" dirty="0" smtClean="0"/>
              <a:t>We hypothesize that microgravity and the ISS environment will affect the mutation rate. To test this hypothesis, we will compare results from experiment at the ISS with one on Earth simulating some of the environmental conditions.</a:t>
            </a:r>
            <a:endParaRPr lang="en-US"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Motor Block Diagram</a:t>
            </a:r>
            <a:endParaRPr lang="en-US" dirty="0"/>
          </a:p>
        </p:txBody>
      </p:sp>
      <p:sp>
        <p:nvSpPr>
          <p:cNvPr id="4" name="Rectangle 3"/>
          <p:cNvSpPr/>
          <p:nvPr/>
        </p:nvSpPr>
        <p:spPr>
          <a:xfrm>
            <a:off x="458788" y="1531938"/>
            <a:ext cx="1522412" cy="103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Electronics</a:t>
            </a:r>
            <a:endParaRPr lang="en-US" dirty="0"/>
          </a:p>
        </p:txBody>
      </p:sp>
      <p:sp>
        <p:nvSpPr>
          <p:cNvPr id="5" name="Rectangle 4"/>
          <p:cNvSpPr/>
          <p:nvPr/>
        </p:nvSpPr>
        <p:spPr>
          <a:xfrm>
            <a:off x="6798469" y="1536700"/>
            <a:ext cx="1598612" cy="103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 Potentiometer</a:t>
            </a:r>
            <a:endParaRPr lang="en-US" dirty="0"/>
          </a:p>
        </p:txBody>
      </p:sp>
      <p:sp>
        <p:nvSpPr>
          <p:cNvPr id="6" name="Rectangle 5"/>
          <p:cNvSpPr/>
          <p:nvPr/>
        </p:nvSpPr>
        <p:spPr>
          <a:xfrm>
            <a:off x="4640580" y="1536700"/>
            <a:ext cx="1522412" cy="103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Gear Train</a:t>
            </a:r>
            <a:endParaRPr lang="en-US" dirty="0"/>
          </a:p>
        </p:txBody>
      </p:sp>
      <p:sp>
        <p:nvSpPr>
          <p:cNvPr id="7" name="Rectangle 6"/>
          <p:cNvSpPr/>
          <p:nvPr/>
        </p:nvSpPr>
        <p:spPr>
          <a:xfrm>
            <a:off x="2557145" y="1531938"/>
            <a:ext cx="1522412" cy="103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 Motor</a:t>
            </a:r>
            <a:endParaRPr lang="en-US" dirty="0"/>
          </a:p>
        </p:txBody>
      </p:sp>
      <p:cxnSp>
        <p:nvCxnSpPr>
          <p:cNvPr id="9" name="Straight Arrow Connector 8"/>
          <p:cNvCxnSpPr>
            <a:stCxn id="4" idx="3"/>
            <a:endCxn id="7" idx="1"/>
          </p:cNvCxnSpPr>
          <p:nvPr/>
        </p:nvCxnSpPr>
        <p:spPr>
          <a:xfrm>
            <a:off x="1981200" y="2051051"/>
            <a:ext cx="575945"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a:off x="7597775" y="2574925"/>
            <a:ext cx="0" cy="39687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87440" y="2061846"/>
            <a:ext cx="575945"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64635" y="2060575"/>
            <a:ext cx="575945"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203960" y="2971800"/>
            <a:ext cx="6393815"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35075" y="2574925"/>
            <a:ext cx="0" cy="396875"/>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457200" y="3168650"/>
            <a:ext cx="8229600" cy="2957513"/>
          </a:xfrm>
        </p:spPr>
        <p:txBody>
          <a:bodyPr>
            <a:normAutofit fontScale="85000" lnSpcReduction="20000"/>
          </a:bodyPr>
          <a:lstStyle/>
          <a:p>
            <a:r>
              <a:rPr lang="en-US" dirty="0" smtClean="0"/>
              <a:t>Electronics measures PWM duty cycle</a:t>
            </a:r>
          </a:p>
          <a:p>
            <a:r>
              <a:rPr lang="en-US" dirty="0" smtClean="0"/>
              <a:t>Compares ‘desired’ position to internal feedback pot</a:t>
            </a:r>
          </a:p>
          <a:p>
            <a:r>
              <a:rPr lang="en-US" dirty="0" smtClean="0"/>
              <a:t>Decides direction and distance to move</a:t>
            </a:r>
          </a:p>
          <a:p>
            <a:r>
              <a:rPr lang="en-US" dirty="0" smtClean="0"/>
              <a:t>Repeats above until destination reached</a:t>
            </a:r>
          </a:p>
          <a:p>
            <a:r>
              <a:rPr lang="en-US" dirty="0" smtClean="0"/>
              <a:t>Motor current is average of ‘while moving’ (&gt;400 mA) and ‘while stopped’ (0 mA)</a:t>
            </a:r>
          </a:p>
          <a:p>
            <a:r>
              <a:rPr lang="en-US" dirty="0" smtClean="0"/>
              <a:t>Current increases when load (carousel) driven</a:t>
            </a:r>
            <a:endParaRPr lang="en-US" dirty="0"/>
          </a:p>
        </p:txBody>
      </p:sp>
      <p:sp>
        <p:nvSpPr>
          <p:cNvPr id="15" name="Slide Number Placeholder 14"/>
          <p:cNvSpPr>
            <a:spLocks noGrp="1"/>
          </p:cNvSpPr>
          <p:nvPr>
            <p:ph type="sldNum" sz="quarter" idx="12"/>
          </p:nvPr>
        </p:nvSpPr>
        <p:spPr/>
        <p:txBody>
          <a:bodyPr/>
          <a:lstStyle/>
          <a:p>
            <a:fld id="{672F3E40-D06C-4DEE-8EAE-B29D07B0D332}" type="slidenum">
              <a:rPr lang="en-US" smtClean="0"/>
              <a:pPr/>
              <a:t>40</a:t>
            </a:fld>
            <a:endParaRPr lang="en-US" dirty="0"/>
          </a:p>
        </p:txBody>
      </p:sp>
    </p:spTree>
    <p:extLst>
      <p:ext uri="{BB962C8B-B14F-4D97-AF65-F5344CB8AC3E}">
        <p14:creationId xmlns:p14="http://schemas.microsoft.com/office/powerpoint/2010/main" xmlns="" val="34186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Motor Electronics</a:t>
            </a:r>
            <a:endParaRPr lang="en-US" dirty="0"/>
          </a:p>
        </p:txBody>
      </p:sp>
      <p:grpSp>
        <p:nvGrpSpPr>
          <p:cNvPr id="63" name="Group 62"/>
          <p:cNvGrpSpPr/>
          <p:nvPr/>
        </p:nvGrpSpPr>
        <p:grpSpPr>
          <a:xfrm>
            <a:off x="458788" y="3486151"/>
            <a:ext cx="1246553" cy="779462"/>
            <a:chOff x="458788" y="4613275"/>
            <a:chExt cx="1246553" cy="779462"/>
          </a:xfrm>
        </p:grpSpPr>
        <p:cxnSp>
          <p:nvCxnSpPr>
            <p:cNvPr id="131" name="Straight Connector 130"/>
            <p:cNvCxnSpPr/>
            <p:nvPr/>
          </p:nvCxnSpPr>
          <p:spPr>
            <a:xfrm>
              <a:off x="735787" y="5142230"/>
              <a:ext cx="705121"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735787" y="4613275"/>
              <a:ext cx="738188" cy="52895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730209" y="4637405"/>
              <a:ext cx="5578" cy="504826"/>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850087" y="5115738"/>
              <a:ext cx="495649" cy="276999"/>
            </a:xfrm>
            <a:prstGeom prst="rect">
              <a:avLst/>
            </a:prstGeom>
            <a:noFill/>
          </p:spPr>
          <p:txBody>
            <a:bodyPr wrap="none" rtlCol="0">
              <a:spAutoFit/>
            </a:bodyPr>
            <a:lstStyle/>
            <a:p>
              <a:r>
                <a:rPr lang="en-US" sz="1200" dirty="0" smtClean="0"/>
                <a:t>Time</a:t>
              </a:r>
              <a:endParaRPr lang="en-US" sz="1200" dirty="0"/>
            </a:p>
          </p:txBody>
        </p:sp>
        <p:sp>
          <p:nvSpPr>
            <p:cNvPr id="139" name="TextBox 138"/>
            <p:cNvSpPr txBox="1"/>
            <p:nvPr/>
          </p:nvSpPr>
          <p:spPr>
            <a:xfrm rot="16200000">
              <a:off x="350297" y="4811841"/>
              <a:ext cx="493981" cy="276999"/>
            </a:xfrm>
            <a:prstGeom prst="rect">
              <a:avLst/>
            </a:prstGeom>
            <a:noFill/>
          </p:spPr>
          <p:txBody>
            <a:bodyPr wrap="none" rtlCol="0">
              <a:spAutoFit/>
            </a:bodyPr>
            <a:lstStyle/>
            <a:p>
              <a:r>
                <a:rPr lang="en-US" sz="1200" dirty="0" smtClean="0"/>
                <a:t>Volts</a:t>
              </a:r>
              <a:endParaRPr lang="en-US" sz="1200" dirty="0"/>
            </a:p>
          </p:txBody>
        </p:sp>
        <p:cxnSp>
          <p:nvCxnSpPr>
            <p:cNvPr id="142" name="Straight Connector 141"/>
            <p:cNvCxnSpPr/>
            <p:nvPr/>
          </p:nvCxnSpPr>
          <p:spPr>
            <a:xfrm>
              <a:off x="1473975" y="4620895"/>
              <a:ext cx="0" cy="52133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1301545" y="4743261"/>
              <a:ext cx="530594" cy="276999"/>
            </a:xfrm>
            <a:prstGeom prst="rect">
              <a:avLst/>
            </a:prstGeom>
            <a:noFill/>
          </p:spPr>
          <p:txBody>
            <a:bodyPr wrap="none" rtlCol="0">
              <a:spAutoFit/>
            </a:bodyPr>
            <a:lstStyle/>
            <a:p>
              <a:r>
                <a:rPr lang="en-US" sz="1200" dirty="0" smtClean="0"/>
                <a:t>Reset</a:t>
              </a:r>
              <a:endParaRPr lang="en-US" sz="1200" dirty="0"/>
            </a:p>
          </p:txBody>
        </p:sp>
      </p:grpSp>
      <p:sp>
        <p:nvSpPr>
          <p:cNvPr id="184" name="TextBox 183"/>
          <p:cNvSpPr txBox="1"/>
          <p:nvPr/>
        </p:nvSpPr>
        <p:spPr>
          <a:xfrm>
            <a:off x="6008827" y="3938589"/>
            <a:ext cx="495649" cy="276999"/>
          </a:xfrm>
          <a:prstGeom prst="rect">
            <a:avLst/>
          </a:prstGeom>
          <a:noFill/>
        </p:spPr>
        <p:txBody>
          <a:bodyPr wrap="none" rtlCol="0">
            <a:spAutoFit/>
          </a:bodyPr>
          <a:lstStyle/>
          <a:p>
            <a:r>
              <a:rPr lang="en-US" sz="1200" dirty="0" smtClean="0"/>
              <a:t>Time</a:t>
            </a:r>
            <a:endParaRPr lang="en-US" sz="1200" dirty="0"/>
          </a:p>
        </p:txBody>
      </p:sp>
      <p:sp>
        <p:nvSpPr>
          <p:cNvPr id="185" name="TextBox 184"/>
          <p:cNvSpPr txBox="1"/>
          <p:nvPr/>
        </p:nvSpPr>
        <p:spPr>
          <a:xfrm rot="16200000">
            <a:off x="5387117" y="3642925"/>
            <a:ext cx="493981" cy="276999"/>
          </a:xfrm>
          <a:prstGeom prst="rect">
            <a:avLst/>
          </a:prstGeom>
          <a:noFill/>
        </p:spPr>
        <p:txBody>
          <a:bodyPr wrap="none" rtlCol="0">
            <a:spAutoFit/>
          </a:bodyPr>
          <a:lstStyle/>
          <a:p>
            <a:r>
              <a:rPr lang="en-US" sz="1200" dirty="0" smtClean="0"/>
              <a:t>Volts</a:t>
            </a:r>
            <a:endParaRPr lang="en-US" sz="1200" dirty="0"/>
          </a:p>
        </p:txBody>
      </p:sp>
      <p:grpSp>
        <p:nvGrpSpPr>
          <p:cNvPr id="71" name="Group 70"/>
          <p:cNvGrpSpPr/>
          <p:nvPr/>
        </p:nvGrpSpPr>
        <p:grpSpPr>
          <a:xfrm>
            <a:off x="3160713" y="3500439"/>
            <a:ext cx="982120" cy="755332"/>
            <a:chOff x="1670368" y="5473383"/>
            <a:chExt cx="982120" cy="755332"/>
          </a:xfrm>
        </p:grpSpPr>
        <p:cxnSp>
          <p:nvCxnSpPr>
            <p:cNvPr id="199" name="Straight Connector 198"/>
            <p:cNvCxnSpPr/>
            <p:nvPr/>
          </p:nvCxnSpPr>
          <p:spPr>
            <a:xfrm>
              <a:off x="1947367" y="5978208"/>
              <a:ext cx="705121"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1941789" y="5473383"/>
              <a:ext cx="5578" cy="504826"/>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061667" y="5951716"/>
              <a:ext cx="495649" cy="276999"/>
            </a:xfrm>
            <a:prstGeom prst="rect">
              <a:avLst/>
            </a:prstGeom>
            <a:noFill/>
          </p:spPr>
          <p:txBody>
            <a:bodyPr wrap="none" rtlCol="0">
              <a:spAutoFit/>
            </a:bodyPr>
            <a:lstStyle/>
            <a:p>
              <a:r>
                <a:rPr lang="en-US" sz="1200" dirty="0" smtClean="0"/>
                <a:t>Time</a:t>
              </a:r>
              <a:endParaRPr lang="en-US" sz="1200" dirty="0"/>
            </a:p>
          </p:txBody>
        </p:sp>
        <p:sp>
          <p:nvSpPr>
            <p:cNvPr id="202" name="TextBox 201"/>
            <p:cNvSpPr txBox="1"/>
            <p:nvPr/>
          </p:nvSpPr>
          <p:spPr>
            <a:xfrm rot="16200000">
              <a:off x="1561877" y="5647819"/>
              <a:ext cx="493981" cy="276999"/>
            </a:xfrm>
            <a:prstGeom prst="rect">
              <a:avLst/>
            </a:prstGeom>
            <a:noFill/>
          </p:spPr>
          <p:txBody>
            <a:bodyPr wrap="none" rtlCol="0">
              <a:spAutoFit/>
            </a:bodyPr>
            <a:lstStyle/>
            <a:p>
              <a:r>
                <a:rPr lang="en-US" sz="1200" dirty="0" smtClean="0"/>
                <a:t>Volts</a:t>
              </a:r>
              <a:endParaRPr lang="en-US" sz="1200" dirty="0"/>
            </a:p>
          </p:txBody>
        </p:sp>
        <p:cxnSp>
          <p:nvCxnSpPr>
            <p:cNvPr id="204" name="Straight Arrow Connector 203"/>
            <p:cNvCxnSpPr/>
            <p:nvPr/>
          </p:nvCxnSpPr>
          <p:spPr>
            <a:xfrm flipV="1">
              <a:off x="1931401" y="585438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1939021" y="575532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V="1">
              <a:off x="1939021" y="566388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1946641" y="558006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590723" y="3460752"/>
            <a:ext cx="1078096" cy="1293177"/>
            <a:chOff x="3015163" y="5471796"/>
            <a:chExt cx="1078096" cy="1293177"/>
          </a:xfrm>
        </p:grpSpPr>
        <p:cxnSp>
          <p:nvCxnSpPr>
            <p:cNvPr id="181" name="Straight Connector 180"/>
            <p:cNvCxnSpPr/>
            <p:nvPr/>
          </p:nvCxnSpPr>
          <p:spPr>
            <a:xfrm>
              <a:off x="3151327" y="6000751"/>
              <a:ext cx="705121"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3151327" y="5471796"/>
              <a:ext cx="738188" cy="52895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3145749" y="5495926"/>
              <a:ext cx="5578" cy="504826"/>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889515" y="5479416"/>
              <a:ext cx="0" cy="52133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rot="16200000">
              <a:off x="3689463" y="5598593"/>
              <a:ext cx="530594" cy="276999"/>
            </a:xfrm>
            <a:prstGeom prst="rect">
              <a:avLst/>
            </a:prstGeom>
            <a:noFill/>
          </p:spPr>
          <p:txBody>
            <a:bodyPr wrap="none" rtlCol="0">
              <a:spAutoFit/>
            </a:bodyPr>
            <a:lstStyle/>
            <a:p>
              <a:r>
                <a:rPr lang="en-US" sz="1200" dirty="0" smtClean="0"/>
                <a:t>Reset</a:t>
              </a:r>
              <a:endParaRPr lang="en-US" sz="1200" dirty="0"/>
            </a:p>
          </p:txBody>
        </p:sp>
        <p:cxnSp>
          <p:nvCxnSpPr>
            <p:cNvPr id="241" name="Straight Connector 240"/>
            <p:cNvCxnSpPr/>
            <p:nvPr/>
          </p:nvCxnSpPr>
          <p:spPr>
            <a:xfrm>
              <a:off x="3015163" y="6757352"/>
              <a:ext cx="1314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3137401" y="6582727"/>
              <a:ext cx="1587" cy="174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flipV="1">
              <a:off x="3466014" y="6590347"/>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flipV="1">
              <a:off x="3577139" y="6580188"/>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flipV="1">
              <a:off x="3320281" y="6582727"/>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flipV="1">
              <a:off x="3708901" y="6582727"/>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3137401" y="6580188"/>
              <a:ext cx="573087" cy="2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V="1">
              <a:off x="3150601" y="588486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3158221" y="578580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3158221" y="569436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3165841" y="561054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37401" y="6148388"/>
              <a:ext cx="1857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3137401" y="6238875"/>
              <a:ext cx="33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3123431" y="6330950"/>
              <a:ext cx="455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3123431" y="6421438"/>
              <a:ext cx="58705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941782" y="3475992"/>
            <a:ext cx="1218931" cy="1293177"/>
            <a:chOff x="458788" y="5433696"/>
            <a:chExt cx="1218931" cy="1293177"/>
          </a:xfrm>
        </p:grpSpPr>
        <p:cxnSp>
          <p:nvCxnSpPr>
            <p:cNvPr id="275" name="Straight Connector 274"/>
            <p:cNvCxnSpPr/>
            <p:nvPr/>
          </p:nvCxnSpPr>
          <p:spPr>
            <a:xfrm>
              <a:off x="735787" y="5962651"/>
              <a:ext cx="705121"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735787" y="5433696"/>
              <a:ext cx="738188" cy="52895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730209" y="5457826"/>
              <a:ext cx="5578" cy="504826"/>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rot="16200000">
              <a:off x="350297" y="5632262"/>
              <a:ext cx="493981" cy="276999"/>
            </a:xfrm>
            <a:prstGeom prst="rect">
              <a:avLst/>
            </a:prstGeom>
            <a:noFill/>
          </p:spPr>
          <p:txBody>
            <a:bodyPr wrap="none" rtlCol="0">
              <a:spAutoFit/>
            </a:bodyPr>
            <a:lstStyle/>
            <a:p>
              <a:r>
                <a:rPr lang="en-US" sz="1200" dirty="0" smtClean="0"/>
                <a:t>Volts</a:t>
              </a:r>
              <a:endParaRPr lang="en-US" sz="1200" dirty="0"/>
            </a:p>
          </p:txBody>
        </p:sp>
        <p:cxnSp>
          <p:nvCxnSpPr>
            <p:cNvPr id="279" name="Straight Connector 278"/>
            <p:cNvCxnSpPr/>
            <p:nvPr/>
          </p:nvCxnSpPr>
          <p:spPr>
            <a:xfrm>
              <a:off x="1473975" y="5441316"/>
              <a:ext cx="0" cy="52133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rot="16200000">
              <a:off x="1273923" y="5560493"/>
              <a:ext cx="530594" cy="276999"/>
            </a:xfrm>
            <a:prstGeom prst="rect">
              <a:avLst/>
            </a:prstGeom>
            <a:noFill/>
          </p:spPr>
          <p:txBody>
            <a:bodyPr wrap="none" rtlCol="0">
              <a:spAutoFit/>
            </a:bodyPr>
            <a:lstStyle/>
            <a:p>
              <a:r>
                <a:rPr lang="en-US" sz="1200" dirty="0" smtClean="0"/>
                <a:t>Reset</a:t>
              </a:r>
              <a:endParaRPr lang="en-US" sz="1200" dirty="0"/>
            </a:p>
          </p:txBody>
        </p:sp>
        <p:cxnSp>
          <p:nvCxnSpPr>
            <p:cNvPr id="282" name="Straight Connector 281"/>
            <p:cNvCxnSpPr/>
            <p:nvPr/>
          </p:nvCxnSpPr>
          <p:spPr>
            <a:xfrm>
              <a:off x="599623" y="6719252"/>
              <a:ext cx="1314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H="1" flipV="1">
              <a:off x="721861" y="6544627"/>
              <a:ext cx="1587" cy="174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flipV="1">
              <a:off x="1050474" y="6552247"/>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H="1" flipV="1">
              <a:off x="1161599" y="6542088"/>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904741" y="6544627"/>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H="1" flipV="1">
              <a:off x="1293361" y="6544627"/>
              <a:ext cx="1587" cy="174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V="1">
              <a:off x="721861" y="6542088"/>
              <a:ext cx="573087" cy="2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V="1">
              <a:off x="735061" y="584676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V="1">
              <a:off x="742681" y="574770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742681" y="565626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p:nvPr/>
          </p:nvCxnSpPr>
          <p:spPr>
            <a:xfrm flipV="1">
              <a:off x="750301" y="5572443"/>
              <a:ext cx="653732" cy="1365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21861" y="6110288"/>
              <a:ext cx="1857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21861" y="6200775"/>
              <a:ext cx="33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707891" y="6292850"/>
              <a:ext cx="455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07891" y="6383338"/>
              <a:ext cx="58705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556068" y="1393508"/>
            <a:ext cx="7033260" cy="1852612"/>
            <a:chOff x="1609408" y="1698308"/>
            <a:chExt cx="7033260" cy="1852612"/>
          </a:xfrm>
        </p:grpSpPr>
        <p:sp>
          <p:nvSpPr>
            <p:cNvPr id="31" name="Isosceles Triangle 30"/>
            <p:cNvSpPr/>
            <p:nvPr/>
          </p:nvSpPr>
          <p:spPr>
            <a:xfrm rot="5400000">
              <a:off x="3338378" y="2145567"/>
              <a:ext cx="528955" cy="5143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endParaRPr lang="en-US" sz="1050" dirty="0"/>
            </a:p>
          </p:txBody>
        </p:sp>
        <p:sp>
          <p:nvSpPr>
            <p:cNvPr id="32" name="Rectangle 31"/>
            <p:cNvSpPr/>
            <p:nvPr/>
          </p:nvSpPr>
          <p:spPr>
            <a:xfrm>
              <a:off x="2274889" y="2145567"/>
              <a:ext cx="52133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t>Integrate</a:t>
              </a:r>
            </a:p>
            <a:p>
              <a:pPr algn="ctr"/>
              <a:r>
                <a:rPr lang="en-US" sz="1100" dirty="0"/>
                <a:t>1</a:t>
              </a:r>
            </a:p>
          </p:txBody>
        </p:sp>
        <p:sp>
          <p:nvSpPr>
            <p:cNvPr id="33" name="Isosceles Triangle 32"/>
            <p:cNvSpPr/>
            <p:nvPr/>
          </p:nvSpPr>
          <p:spPr>
            <a:xfrm rot="5400000">
              <a:off x="5711690" y="1962688"/>
              <a:ext cx="528955" cy="5143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100" dirty="0"/>
            </a:p>
          </p:txBody>
        </p:sp>
        <p:sp>
          <p:nvSpPr>
            <p:cNvPr id="66" name="Isosceles Triangle 65"/>
            <p:cNvSpPr/>
            <p:nvPr/>
          </p:nvSpPr>
          <p:spPr>
            <a:xfrm rot="5400000">
              <a:off x="5710238" y="2575146"/>
              <a:ext cx="528955" cy="5143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p:cNvCxnSpPr>
              <a:stCxn id="66" idx="0"/>
            </p:cNvCxnSpPr>
            <p:nvPr/>
          </p:nvCxnSpPr>
          <p:spPr>
            <a:xfrm>
              <a:off x="6231891" y="2832322"/>
              <a:ext cx="406400" cy="44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172747" y="2219864"/>
              <a:ext cx="465544" cy="1523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4671243" y="2149377"/>
              <a:ext cx="52133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t>Integrate</a:t>
              </a:r>
            </a:p>
            <a:p>
              <a:pPr algn="ctr"/>
              <a:r>
                <a:rPr lang="en-US" sz="1100" dirty="0"/>
                <a:t>2</a:t>
              </a:r>
            </a:p>
          </p:txBody>
        </p:sp>
        <p:cxnSp>
          <p:nvCxnSpPr>
            <p:cNvPr id="153" name="Straight Connector 152"/>
            <p:cNvCxnSpPr/>
            <p:nvPr/>
          </p:nvCxnSpPr>
          <p:spPr>
            <a:xfrm>
              <a:off x="2788921" y="2290664"/>
              <a:ext cx="549457"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193213" y="2342417"/>
              <a:ext cx="533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844473" y="2401472"/>
              <a:ext cx="2819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117523" y="1996977"/>
              <a:ext cx="0" cy="4140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1993448" y="2879310"/>
              <a:ext cx="2948305" cy="92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573578" y="2107784"/>
              <a:ext cx="14097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338378" y="2256067"/>
              <a:ext cx="476412" cy="261610"/>
            </a:xfrm>
            <a:prstGeom prst="rect">
              <a:avLst/>
            </a:prstGeom>
            <a:noFill/>
          </p:spPr>
          <p:txBody>
            <a:bodyPr wrap="none" rtlCol="0">
              <a:spAutoFit/>
            </a:bodyPr>
            <a:lstStyle/>
            <a:p>
              <a:r>
                <a:rPr lang="en-US" sz="1100" dirty="0" smtClean="0">
                  <a:solidFill>
                    <a:schemeClr val="bg1"/>
                  </a:solidFill>
                </a:rPr>
                <a:t>Error</a:t>
              </a:r>
              <a:endParaRPr lang="en-US" sz="1100" dirty="0">
                <a:solidFill>
                  <a:schemeClr val="bg1"/>
                </a:solidFill>
              </a:endParaRPr>
            </a:p>
          </p:txBody>
        </p:sp>
        <p:sp>
          <p:nvSpPr>
            <p:cNvPr id="171" name="TextBox 170"/>
            <p:cNvSpPr txBox="1"/>
            <p:nvPr/>
          </p:nvSpPr>
          <p:spPr>
            <a:xfrm>
              <a:off x="5620396" y="2063841"/>
              <a:ext cx="707245" cy="430887"/>
            </a:xfrm>
            <a:prstGeom prst="rect">
              <a:avLst/>
            </a:prstGeom>
            <a:noFill/>
          </p:spPr>
          <p:txBody>
            <a:bodyPr wrap="none" rtlCol="0">
              <a:spAutoFit/>
            </a:bodyPr>
            <a:lstStyle/>
            <a:p>
              <a:r>
                <a:rPr lang="en-US" sz="1100" dirty="0" smtClean="0">
                  <a:solidFill>
                    <a:schemeClr val="bg1"/>
                  </a:solidFill>
                </a:rPr>
                <a:t>Compare</a:t>
              </a:r>
            </a:p>
            <a:p>
              <a:r>
                <a:rPr lang="en-US" sz="1100" dirty="0">
                  <a:solidFill>
                    <a:schemeClr val="bg1"/>
                  </a:solidFill>
                </a:rPr>
                <a:t>1</a:t>
              </a:r>
            </a:p>
          </p:txBody>
        </p:sp>
        <p:cxnSp>
          <p:nvCxnSpPr>
            <p:cNvPr id="172" name="Straight Connector 171"/>
            <p:cNvCxnSpPr/>
            <p:nvPr/>
          </p:nvCxnSpPr>
          <p:spPr>
            <a:xfrm>
              <a:off x="1767841" y="2290664"/>
              <a:ext cx="549457"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4941753" y="2671030"/>
              <a:ext cx="0" cy="2190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1990591" y="2290664"/>
              <a:ext cx="952" cy="6146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541453" y="2678650"/>
              <a:ext cx="0" cy="2190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4099425" y="1996977"/>
              <a:ext cx="1474153"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5572126" y="2004060"/>
              <a:ext cx="5714" cy="7390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572126" y="2717385"/>
              <a:ext cx="14097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5619261" y="2684423"/>
              <a:ext cx="707245" cy="430887"/>
            </a:xfrm>
            <a:prstGeom prst="rect">
              <a:avLst/>
            </a:prstGeom>
            <a:noFill/>
          </p:spPr>
          <p:txBody>
            <a:bodyPr wrap="none" rtlCol="0">
              <a:spAutoFit/>
            </a:bodyPr>
            <a:lstStyle/>
            <a:p>
              <a:r>
                <a:rPr lang="en-US" sz="1100" dirty="0" smtClean="0">
                  <a:solidFill>
                    <a:schemeClr val="bg1"/>
                  </a:solidFill>
                </a:rPr>
                <a:t>Compare</a:t>
              </a:r>
            </a:p>
            <a:p>
              <a:r>
                <a:rPr lang="en-US" sz="1100" dirty="0">
                  <a:solidFill>
                    <a:schemeClr val="bg1"/>
                  </a:solidFill>
                </a:rPr>
                <a:t>2</a:t>
              </a:r>
            </a:p>
          </p:txBody>
        </p:sp>
        <p:sp>
          <p:nvSpPr>
            <p:cNvPr id="193" name="Isosceles Triangle 192"/>
            <p:cNvSpPr/>
            <p:nvPr/>
          </p:nvSpPr>
          <p:spPr>
            <a:xfrm flipV="1">
              <a:off x="5464493" y="3194905"/>
              <a:ext cx="259080" cy="137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Connector 194"/>
            <p:cNvCxnSpPr/>
            <p:nvPr/>
          </p:nvCxnSpPr>
          <p:spPr>
            <a:xfrm>
              <a:off x="5594033" y="2945985"/>
              <a:ext cx="14097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193" idx="3"/>
            </p:cNvCxnSpPr>
            <p:nvPr/>
          </p:nvCxnSpPr>
          <p:spPr>
            <a:xfrm>
              <a:off x="5594033" y="2926618"/>
              <a:ext cx="0" cy="2682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146744" y="2557364"/>
              <a:ext cx="221615"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3170238" y="2554506"/>
              <a:ext cx="4740275" cy="828774"/>
              <a:chOff x="2019618" y="2554506"/>
              <a:chExt cx="4740275" cy="1125538"/>
            </a:xfrm>
          </p:grpSpPr>
          <p:cxnSp>
            <p:nvCxnSpPr>
              <p:cNvPr id="230" name="Straight Connector 229"/>
              <p:cNvCxnSpPr/>
              <p:nvPr/>
            </p:nvCxnSpPr>
            <p:spPr>
              <a:xfrm>
                <a:off x="2024173" y="3679356"/>
                <a:ext cx="4735720" cy="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019618" y="2554506"/>
                <a:ext cx="1871" cy="11255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6752217" y="2672824"/>
                <a:ext cx="7676" cy="100722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31" name="TextBox 330"/>
            <p:cNvSpPr txBox="1"/>
            <p:nvPr/>
          </p:nvSpPr>
          <p:spPr>
            <a:xfrm>
              <a:off x="7187566" y="1698308"/>
              <a:ext cx="1004887" cy="400110"/>
            </a:xfrm>
            <a:prstGeom prst="rect">
              <a:avLst/>
            </a:prstGeom>
            <a:noFill/>
          </p:spPr>
          <p:txBody>
            <a:bodyPr wrap="square" rtlCol="0">
              <a:spAutoFit/>
            </a:bodyPr>
            <a:lstStyle/>
            <a:p>
              <a:pPr algn="ctr"/>
              <a:r>
                <a:rPr lang="en-US" sz="1000" dirty="0" smtClean="0"/>
                <a:t>Feedback</a:t>
              </a:r>
            </a:p>
            <a:p>
              <a:pPr algn="ctr"/>
              <a:r>
                <a:rPr lang="en-US" sz="1000" dirty="0" smtClean="0"/>
                <a:t>Potentiometer</a:t>
              </a:r>
              <a:endParaRPr lang="en-US" sz="1000" dirty="0"/>
            </a:p>
          </p:txBody>
        </p:sp>
        <p:grpSp>
          <p:nvGrpSpPr>
            <p:cNvPr id="339" name="Group 338"/>
            <p:cNvGrpSpPr/>
            <p:nvPr/>
          </p:nvGrpSpPr>
          <p:grpSpPr>
            <a:xfrm>
              <a:off x="1639889" y="2024916"/>
              <a:ext cx="358140" cy="175260"/>
              <a:chOff x="266700" y="5073015"/>
              <a:chExt cx="580708" cy="175260"/>
            </a:xfrm>
          </p:grpSpPr>
          <p:cxnSp>
            <p:nvCxnSpPr>
              <p:cNvPr id="333" name="Straight Connector 332"/>
              <p:cNvCxnSpPr/>
              <p:nvPr/>
            </p:nvCxnSpPr>
            <p:spPr>
              <a:xfrm>
                <a:off x="458788" y="5074920"/>
                <a:ext cx="0" cy="16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649288" y="5074920"/>
                <a:ext cx="0" cy="16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a:off x="266700" y="5248275"/>
                <a:ext cx="1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655320" y="5248275"/>
                <a:ext cx="1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H="1">
                <a:off x="458788" y="5073015"/>
                <a:ext cx="1920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0" name="Rectangle 339"/>
            <p:cNvSpPr/>
            <p:nvPr/>
          </p:nvSpPr>
          <p:spPr>
            <a:xfrm>
              <a:off x="1609408" y="1699161"/>
              <a:ext cx="7033260" cy="1851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638291" y="1976340"/>
              <a:ext cx="587057" cy="1135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 Bridge</a:t>
              </a:r>
              <a:endParaRPr lang="en-US" sz="1100" dirty="0"/>
            </a:p>
          </p:txBody>
        </p:sp>
        <p:sp>
          <p:nvSpPr>
            <p:cNvPr id="169" name="Oval 168"/>
            <p:cNvSpPr/>
            <p:nvPr/>
          </p:nvSpPr>
          <p:spPr>
            <a:xfrm>
              <a:off x="7515176" y="2410997"/>
              <a:ext cx="230603" cy="215279"/>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cxnSp>
          <p:nvCxnSpPr>
            <p:cNvPr id="175" name="Straight Connector 174"/>
            <p:cNvCxnSpPr/>
            <p:nvPr/>
          </p:nvCxnSpPr>
          <p:spPr>
            <a:xfrm>
              <a:off x="7232968" y="2216052"/>
              <a:ext cx="397510"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232968" y="2844702"/>
              <a:ext cx="397510"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630478" y="2216052"/>
              <a:ext cx="0" cy="2190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630478" y="2625628"/>
              <a:ext cx="0" cy="219074"/>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43738" y="2489491"/>
              <a:ext cx="115888" cy="428283"/>
              <a:chOff x="447603" y="4260876"/>
              <a:chExt cx="115888" cy="428283"/>
            </a:xfrm>
          </p:grpSpPr>
          <p:cxnSp>
            <p:nvCxnSpPr>
              <p:cNvPr id="11" name="Straight Connector 10"/>
              <p:cNvCxnSpPr/>
              <p:nvPr/>
            </p:nvCxnSpPr>
            <p:spPr>
              <a:xfrm>
                <a:off x="452366" y="4354513"/>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452366" y="4405292"/>
                <a:ext cx="111125" cy="4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47603" y="4442412"/>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447603" y="4493191"/>
                <a:ext cx="111125" cy="4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52366" y="4533472"/>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503166" y="4584252"/>
                <a:ext cx="60325" cy="24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52366" y="4338638"/>
                <a:ext cx="50800" cy="17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09588" y="4260876"/>
                <a:ext cx="0" cy="7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509588" y="4613275"/>
                <a:ext cx="0" cy="758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8046244" y="2080351"/>
              <a:ext cx="115888" cy="428283"/>
              <a:chOff x="447603" y="4260876"/>
              <a:chExt cx="115888" cy="428283"/>
            </a:xfrm>
          </p:grpSpPr>
          <p:cxnSp>
            <p:nvCxnSpPr>
              <p:cNvPr id="227" name="Straight Connector 226"/>
              <p:cNvCxnSpPr/>
              <p:nvPr/>
            </p:nvCxnSpPr>
            <p:spPr>
              <a:xfrm>
                <a:off x="452366" y="4354513"/>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452366" y="4405292"/>
                <a:ext cx="111125" cy="4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47603" y="4442412"/>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447603" y="4493191"/>
                <a:ext cx="111125" cy="4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52366" y="4533472"/>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503166" y="4584252"/>
                <a:ext cx="60325" cy="24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452366" y="4338638"/>
                <a:ext cx="50800" cy="17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509588" y="4260876"/>
                <a:ext cx="0" cy="7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509588" y="4613275"/>
                <a:ext cx="0" cy="758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8046244" y="2903690"/>
              <a:ext cx="115888" cy="428283"/>
              <a:chOff x="447603" y="4260876"/>
              <a:chExt cx="115888" cy="428283"/>
            </a:xfrm>
          </p:grpSpPr>
          <p:cxnSp>
            <p:nvCxnSpPr>
              <p:cNvPr id="240" name="Straight Connector 239"/>
              <p:cNvCxnSpPr/>
              <p:nvPr/>
            </p:nvCxnSpPr>
            <p:spPr>
              <a:xfrm>
                <a:off x="452366" y="4354513"/>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452366" y="4405292"/>
                <a:ext cx="111125" cy="4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447603" y="4442412"/>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447603" y="4493191"/>
                <a:ext cx="111125" cy="4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52366" y="4533472"/>
                <a:ext cx="111125" cy="5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503166" y="4584252"/>
                <a:ext cx="60325" cy="24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452366" y="4338638"/>
                <a:ext cx="50800" cy="17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V="1">
                <a:off x="509588" y="4260876"/>
                <a:ext cx="0" cy="7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509588" y="4613275"/>
                <a:ext cx="0" cy="758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0" name="Isosceles Triangle 259"/>
            <p:cNvSpPr/>
            <p:nvPr/>
          </p:nvSpPr>
          <p:spPr>
            <a:xfrm flipV="1">
              <a:off x="7974648" y="3336682"/>
              <a:ext cx="259080" cy="137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a:off x="7899670" y="2677817"/>
              <a:ext cx="155562"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20048" y="2029599"/>
              <a:ext cx="399468" cy="261610"/>
            </a:xfrm>
            <a:prstGeom prst="rect">
              <a:avLst/>
            </a:prstGeom>
            <a:noFill/>
          </p:spPr>
          <p:txBody>
            <a:bodyPr wrap="none" rtlCol="0">
              <a:spAutoFit/>
            </a:bodyPr>
            <a:lstStyle/>
            <a:p>
              <a:r>
                <a:rPr lang="en-US" sz="1100" dirty="0" smtClean="0"/>
                <a:t>V</a:t>
              </a:r>
              <a:r>
                <a:rPr lang="en-US" sz="1100" baseline="-25000" dirty="0" smtClean="0"/>
                <a:t>Pos</a:t>
              </a:r>
              <a:endParaRPr lang="en-US" sz="1100" baseline="-25000" dirty="0"/>
            </a:p>
          </p:txBody>
        </p:sp>
        <p:sp>
          <p:nvSpPr>
            <p:cNvPr id="25" name="TextBox 24"/>
            <p:cNvSpPr txBox="1"/>
            <p:nvPr/>
          </p:nvSpPr>
          <p:spPr>
            <a:xfrm>
              <a:off x="3026728" y="2337971"/>
              <a:ext cx="359394" cy="261610"/>
            </a:xfrm>
            <a:prstGeom prst="rect">
              <a:avLst/>
            </a:prstGeom>
            <a:noFill/>
          </p:spPr>
          <p:txBody>
            <a:bodyPr wrap="none" rtlCol="0">
              <a:spAutoFit/>
            </a:bodyPr>
            <a:lstStyle/>
            <a:p>
              <a:r>
                <a:rPr lang="en-US" sz="1100" dirty="0" smtClean="0"/>
                <a:t>V</a:t>
              </a:r>
              <a:r>
                <a:rPr lang="en-US" sz="1100" baseline="-25000" dirty="0" smtClean="0"/>
                <a:t>FB</a:t>
              </a:r>
              <a:endParaRPr lang="en-US" sz="1100" baseline="-25000" dirty="0"/>
            </a:p>
          </p:txBody>
        </p:sp>
        <p:sp>
          <p:nvSpPr>
            <p:cNvPr id="26" name="TextBox 25"/>
            <p:cNvSpPr txBox="1"/>
            <p:nvPr/>
          </p:nvSpPr>
          <p:spPr>
            <a:xfrm>
              <a:off x="3803968" y="2321466"/>
              <a:ext cx="375424" cy="261610"/>
            </a:xfrm>
            <a:prstGeom prst="rect">
              <a:avLst/>
            </a:prstGeom>
            <a:noFill/>
          </p:spPr>
          <p:txBody>
            <a:bodyPr wrap="none" rtlCol="0">
              <a:spAutoFit/>
            </a:bodyPr>
            <a:lstStyle/>
            <a:p>
              <a:r>
                <a:rPr lang="en-US" sz="1100" dirty="0" smtClean="0"/>
                <a:t>V</a:t>
              </a:r>
              <a:r>
                <a:rPr lang="en-US" sz="1100" baseline="-25000" dirty="0" smtClean="0"/>
                <a:t>Err</a:t>
              </a:r>
            </a:p>
          </p:txBody>
        </p:sp>
        <p:cxnSp>
          <p:nvCxnSpPr>
            <p:cNvPr id="60" name="Straight Connector 59"/>
            <p:cNvCxnSpPr>
              <a:stCxn id="169" idx="5"/>
            </p:cNvCxnSpPr>
            <p:nvPr/>
          </p:nvCxnSpPr>
          <p:spPr>
            <a:xfrm>
              <a:off x="7712008" y="2594749"/>
              <a:ext cx="250892" cy="7987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210300" y="2004060"/>
              <a:ext cx="409086" cy="261610"/>
            </a:xfrm>
            <a:prstGeom prst="rect">
              <a:avLst/>
            </a:prstGeom>
            <a:noFill/>
          </p:spPr>
          <p:txBody>
            <a:bodyPr wrap="none" rtlCol="0">
              <a:spAutoFit/>
            </a:bodyPr>
            <a:lstStyle/>
            <a:p>
              <a:r>
                <a:rPr lang="en-US" sz="1100" dirty="0" smtClean="0"/>
                <a:t>Run</a:t>
              </a:r>
              <a:endParaRPr lang="en-US" sz="1100" dirty="0"/>
            </a:p>
          </p:txBody>
        </p:sp>
        <p:sp>
          <p:nvSpPr>
            <p:cNvPr id="74" name="TextBox 73"/>
            <p:cNvSpPr txBox="1"/>
            <p:nvPr/>
          </p:nvSpPr>
          <p:spPr>
            <a:xfrm>
              <a:off x="6263640" y="2636520"/>
              <a:ext cx="352982" cy="261610"/>
            </a:xfrm>
            <a:prstGeom prst="rect">
              <a:avLst/>
            </a:prstGeom>
            <a:noFill/>
          </p:spPr>
          <p:txBody>
            <a:bodyPr wrap="none" rtlCol="0">
              <a:spAutoFit/>
            </a:bodyPr>
            <a:lstStyle/>
            <a:p>
              <a:r>
                <a:rPr lang="en-US" sz="1100" dirty="0" smtClean="0"/>
                <a:t>Dir</a:t>
              </a:r>
              <a:endParaRPr lang="en-US" sz="1100" dirty="0"/>
            </a:p>
          </p:txBody>
        </p:sp>
      </p:grpSp>
      <p:sp>
        <p:nvSpPr>
          <p:cNvPr id="329" name="TextBox 328"/>
          <p:cNvSpPr txBox="1"/>
          <p:nvPr/>
        </p:nvSpPr>
        <p:spPr>
          <a:xfrm>
            <a:off x="6278880" y="4516126"/>
            <a:ext cx="409086" cy="261610"/>
          </a:xfrm>
          <a:prstGeom prst="rect">
            <a:avLst/>
          </a:prstGeom>
          <a:noFill/>
        </p:spPr>
        <p:txBody>
          <a:bodyPr wrap="none" rtlCol="0">
            <a:spAutoFit/>
          </a:bodyPr>
          <a:lstStyle/>
          <a:p>
            <a:r>
              <a:rPr lang="en-US" sz="1100" dirty="0" smtClean="0"/>
              <a:t>Run</a:t>
            </a:r>
            <a:endParaRPr lang="en-US" sz="1100" dirty="0"/>
          </a:p>
        </p:txBody>
      </p:sp>
      <p:cxnSp>
        <p:nvCxnSpPr>
          <p:cNvPr id="77" name="Straight Connector 76"/>
          <p:cNvCxnSpPr/>
          <p:nvPr/>
        </p:nvCxnSpPr>
        <p:spPr>
          <a:xfrm>
            <a:off x="2398713" y="3943351"/>
            <a:ext cx="0" cy="554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2521586" y="3798571"/>
            <a:ext cx="16827" cy="695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2652713" y="3720784"/>
            <a:ext cx="0" cy="7737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776856" y="3664269"/>
            <a:ext cx="9207" cy="830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88493" y="4792890"/>
            <a:ext cx="8077083" cy="1815882"/>
          </a:xfrm>
          <a:prstGeom prst="rect">
            <a:avLst/>
          </a:prstGeom>
          <a:noFill/>
        </p:spPr>
        <p:txBody>
          <a:bodyPr wrap="none" rtlCol="0">
            <a:spAutoFit/>
          </a:bodyPr>
          <a:lstStyle/>
          <a:p>
            <a:r>
              <a:rPr lang="en-US" sz="1600" dirty="0" smtClean="0"/>
              <a:t>Start Integrate 1 ramp on rising edge incoming pulse, stop Ramp on falling edge incoming pulse</a:t>
            </a:r>
          </a:p>
          <a:p>
            <a:r>
              <a:rPr lang="en-US" sz="1600" dirty="0" smtClean="0"/>
              <a:t>Ramp voltage (V</a:t>
            </a:r>
            <a:r>
              <a:rPr lang="en-US" sz="1600" baseline="-25000" dirty="0" smtClean="0"/>
              <a:t>Pos</a:t>
            </a:r>
            <a:r>
              <a:rPr lang="en-US" sz="1600" dirty="0" smtClean="0"/>
              <a:t>) directly proportional to incoming pulse width</a:t>
            </a:r>
          </a:p>
          <a:p>
            <a:r>
              <a:rPr lang="en-US" sz="1600" dirty="0" smtClean="0"/>
              <a:t>Determine distance and direction by calculating: V</a:t>
            </a:r>
            <a:r>
              <a:rPr lang="en-US" sz="1600" baseline="-25000" dirty="0" smtClean="0"/>
              <a:t>Err</a:t>
            </a:r>
            <a:r>
              <a:rPr lang="en-US" sz="1600" dirty="0" smtClean="0"/>
              <a:t>=K*(V</a:t>
            </a:r>
            <a:r>
              <a:rPr lang="en-US" sz="1600" baseline="-25000" dirty="0" smtClean="0"/>
              <a:t>FB</a:t>
            </a:r>
            <a:r>
              <a:rPr lang="en-US" sz="1600" dirty="0" smtClean="0"/>
              <a:t> – V</a:t>
            </a:r>
            <a:r>
              <a:rPr lang="en-US" sz="1600" baseline="-25000" dirty="0" smtClean="0"/>
              <a:t>Pos</a:t>
            </a:r>
            <a:r>
              <a:rPr lang="en-US" sz="1600" dirty="0" smtClean="0"/>
              <a:t>)</a:t>
            </a:r>
          </a:p>
          <a:p>
            <a:r>
              <a:rPr lang="en-US" sz="1600" dirty="0" smtClean="0"/>
              <a:t>Integrate 2 creates a reference voltage ramp</a:t>
            </a:r>
          </a:p>
          <a:p>
            <a:r>
              <a:rPr lang="en-US" sz="1600" dirty="0" smtClean="0"/>
              <a:t>Compare 1 goes high at beginning of Integrate 2 ramp, goes low when voltage equals V</a:t>
            </a:r>
            <a:r>
              <a:rPr lang="en-US" sz="1600" baseline="-25000" dirty="0" smtClean="0"/>
              <a:t>Err</a:t>
            </a:r>
          </a:p>
          <a:p>
            <a:r>
              <a:rPr lang="en-US" sz="1600" dirty="0" smtClean="0"/>
              <a:t>If V</a:t>
            </a:r>
            <a:r>
              <a:rPr lang="en-US" sz="1600" baseline="-25000" dirty="0" smtClean="0"/>
              <a:t>Er</a:t>
            </a:r>
            <a:r>
              <a:rPr lang="en-US" sz="1600" dirty="0" smtClean="0"/>
              <a:t>r &gt; 0; Motor moves forward. If V</a:t>
            </a:r>
            <a:r>
              <a:rPr lang="en-US" sz="1600" baseline="-25000" dirty="0" smtClean="0"/>
              <a:t>Er</a:t>
            </a:r>
            <a:r>
              <a:rPr lang="en-US" sz="1600" dirty="0" smtClean="0"/>
              <a:t>r &lt; 0, motor goes reverse. V</a:t>
            </a:r>
            <a:r>
              <a:rPr lang="en-US" sz="1600" baseline="-25000" dirty="0" smtClean="0"/>
              <a:t>Er</a:t>
            </a:r>
            <a:r>
              <a:rPr lang="en-US" sz="1600" dirty="0" smtClean="0"/>
              <a:t>r=0, motor stopped</a:t>
            </a:r>
          </a:p>
          <a:p>
            <a:r>
              <a:rPr lang="en-US" sz="1600" dirty="0" smtClean="0"/>
              <a:t>Process repeats every 20 to 50 milliSeconds</a:t>
            </a:r>
            <a:endParaRPr lang="en-US" sz="1600" dirty="0"/>
          </a:p>
        </p:txBody>
      </p:sp>
      <p:grpSp>
        <p:nvGrpSpPr>
          <p:cNvPr id="342" name="Group 341"/>
          <p:cNvGrpSpPr/>
          <p:nvPr/>
        </p:nvGrpSpPr>
        <p:grpSpPr>
          <a:xfrm>
            <a:off x="4207828" y="3486151"/>
            <a:ext cx="1246553" cy="779462"/>
            <a:chOff x="458788" y="4613275"/>
            <a:chExt cx="1246553" cy="779462"/>
          </a:xfrm>
        </p:grpSpPr>
        <p:cxnSp>
          <p:nvCxnSpPr>
            <p:cNvPr id="343" name="Straight Connector 342"/>
            <p:cNvCxnSpPr/>
            <p:nvPr/>
          </p:nvCxnSpPr>
          <p:spPr>
            <a:xfrm>
              <a:off x="735787" y="5142230"/>
              <a:ext cx="705121"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735787" y="4613275"/>
              <a:ext cx="738188" cy="52895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V="1">
              <a:off x="730209" y="4637405"/>
              <a:ext cx="5578" cy="504826"/>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346" name="TextBox 345"/>
            <p:cNvSpPr txBox="1"/>
            <p:nvPr/>
          </p:nvSpPr>
          <p:spPr>
            <a:xfrm>
              <a:off x="850087" y="5115738"/>
              <a:ext cx="495649" cy="276999"/>
            </a:xfrm>
            <a:prstGeom prst="rect">
              <a:avLst/>
            </a:prstGeom>
            <a:noFill/>
          </p:spPr>
          <p:txBody>
            <a:bodyPr wrap="none" rtlCol="0">
              <a:spAutoFit/>
            </a:bodyPr>
            <a:lstStyle/>
            <a:p>
              <a:r>
                <a:rPr lang="en-US" sz="1200" dirty="0" smtClean="0"/>
                <a:t>Time</a:t>
              </a:r>
              <a:endParaRPr lang="en-US" sz="1200" dirty="0"/>
            </a:p>
          </p:txBody>
        </p:sp>
        <p:sp>
          <p:nvSpPr>
            <p:cNvPr id="347" name="TextBox 346"/>
            <p:cNvSpPr txBox="1"/>
            <p:nvPr/>
          </p:nvSpPr>
          <p:spPr>
            <a:xfrm rot="16200000">
              <a:off x="350297" y="4811841"/>
              <a:ext cx="493981" cy="276999"/>
            </a:xfrm>
            <a:prstGeom prst="rect">
              <a:avLst/>
            </a:prstGeom>
            <a:noFill/>
          </p:spPr>
          <p:txBody>
            <a:bodyPr wrap="none" rtlCol="0">
              <a:spAutoFit/>
            </a:bodyPr>
            <a:lstStyle/>
            <a:p>
              <a:r>
                <a:rPr lang="en-US" sz="1200" dirty="0" smtClean="0"/>
                <a:t>Volts</a:t>
              </a:r>
              <a:endParaRPr lang="en-US" sz="1200" dirty="0"/>
            </a:p>
          </p:txBody>
        </p:sp>
        <p:cxnSp>
          <p:nvCxnSpPr>
            <p:cNvPr id="348" name="Straight Connector 347"/>
            <p:cNvCxnSpPr/>
            <p:nvPr/>
          </p:nvCxnSpPr>
          <p:spPr>
            <a:xfrm>
              <a:off x="1473975" y="4620895"/>
              <a:ext cx="0" cy="52133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9" name="TextBox 348"/>
            <p:cNvSpPr txBox="1"/>
            <p:nvPr/>
          </p:nvSpPr>
          <p:spPr>
            <a:xfrm rot="16200000">
              <a:off x="1301545" y="4743261"/>
              <a:ext cx="530594" cy="276999"/>
            </a:xfrm>
            <a:prstGeom prst="rect">
              <a:avLst/>
            </a:prstGeom>
            <a:noFill/>
          </p:spPr>
          <p:txBody>
            <a:bodyPr wrap="none" rtlCol="0">
              <a:spAutoFit/>
            </a:bodyPr>
            <a:lstStyle/>
            <a:p>
              <a:r>
                <a:rPr lang="en-US" sz="1200" dirty="0" smtClean="0"/>
                <a:t>Reset</a:t>
              </a:r>
              <a:endParaRPr lang="en-US" sz="1200" dirty="0"/>
            </a:p>
          </p:txBody>
        </p:sp>
      </p:grpSp>
      <p:sp>
        <p:nvSpPr>
          <p:cNvPr id="163" name="Slide Number Placeholder 162"/>
          <p:cNvSpPr>
            <a:spLocks noGrp="1"/>
          </p:cNvSpPr>
          <p:nvPr>
            <p:ph type="sldNum" sz="quarter" idx="12"/>
          </p:nvPr>
        </p:nvSpPr>
        <p:spPr/>
        <p:txBody>
          <a:bodyPr/>
          <a:lstStyle/>
          <a:p>
            <a:fld id="{672F3E40-D06C-4DEE-8EAE-B29D07B0D332}" type="slidenum">
              <a:rPr lang="en-US" smtClean="0"/>
              <a:pPr/>
              <a:t>41</a:t>
            </a:fld>
            <a:endParaRPr lang="en-US" dirty="0"/>
          </a:p>
        </p:txBody>
      </p:sp>
    </p:spTree>
    <p:extLst>
      <p:ext uri="{BB962C8B-B14F-4D97-AF65-F5344CB8AC3E}">
        <p14:creationId xmlns:p14="http://schemas.microsoft.com/office/powerpoint/2010/main" xmlns="" val="3747113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Power Droop </a:t>
            </a:r>
            <a:endParaRPr lang="en-US" dirty="0"/>
          </a:p>
        </p:txBody>
      </p:sp>
      <p:sp>
        <p:nvSpPr>
          <p:cNvPr id="3" name="Slide Number Placeholder 2"/>
          <p:cNvSpPr>
            <a:spLocks noGrp="1"/>
          </p:cNvSpPr>
          <p:nvPr>
            <p:ph type="sldNum" sz="quarter" idx="12"/>
          </p:nvPr>
        </p:nvSpPr>
        <p:spPr/>
        <p:txBody>
          <a:bodyPr/>
          <a:lstStyle/>
          <a:p>
            <a:fld id="{672F3E40-D06C-4DEE-8EAE-B29D07B0D332}" type="slidenum">
              <a:rPr lang="en-US" smtClean="0"/>
              <a:pPr/>
              <a:t>42</a:t>
            </a:fld>
            <a:endParaRPr lang="en-US" dirty="0"/>
          </a:p>
        </p:txBody>
      </p:sp>
    </p:spTree>
    <p:extLst>
      <p:ext uri="{BB962C8B-B14F-4D97-AF65-F5344CB8AC3E}">
        <p14:creationId xmlns:p14="http://schemas.microsoft.com/office/powerpoint/2010/main" xmlns="" val="3090868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Ames for Space State and Flowchart Diagrams</a:t>
            </a:r>
            <a:endParaRPr lang="en-US" sz="3200" dirty="0"/>
          </a:p>
        </p:txBody>
      </p:sp>
      <p:sp>
        <p:nvSpPr>
          <p:cNvPr id="3" name="Text Placeholder 2"/>
          <p:cNvSpPr>
            <a:spLocks noGrp="1"/>
          </p:cNvSpPr>
          <p:nvPr>
            <p:ph type="body" idx="1"/>
          </p:nvPr>
        </p:nvSpPr>
        <p:spPr/>
        <p:txBody>
          <a:bodyPr>
            <a:normAutofit fontScale="85000" lnSpcReduction="10000"/>
          </a:bodyPr>
          <a:lstStyle/>
          <a:p>
            <a:r>
              <a:rPr lang="en-US" dirty="0" smtClean="0"/>
              <a:t>Each Bubble is a “State.” Nothing happens within a state.</a:t>
            </a:r>
          </a:p>
          <a:p>
            <a:r>
              <a:rPr lang="en-US" dirty="0" smtClean="0"/>
              <a:t>Each line is a </a:t>
            </a:r>
            <a:r>
              <a:rPr lang="en-US" dirty="0" smtClean="0"/>
              <a:t>transition. </a:t>
            </a:r>
            <a:r>
              <a:rPr lang="en-US" dirty="0" smtClean="0"/>
              <a:t>All operations happen during transitions.</a:t>
            </a:r>
          </a:p>
          <a:p>
            <a:r>
              <a:rPr lang="en-US" dirty="0" smtClean="0"/>
              <a:t>States are labeled A-L. States also have names (outside circle in black).</a:t>
            </a:r>
          </a:p>
          <a:p>
            <a:r>
              <a:rPr lang="en-US" dirty="0" smtClean="0"/>
              <a:t>Transitions are named as “from-state” to “to state.”</a:t>
            </a:r>
          </a:p>
          <a:p>
            <a:r>
              <a:rPr lang="en-US" dirty="0" smtClean="0"/>
              <a:t>All flowchart work defines what happens in transitions.</a:t>
            </a:r>
          </a:p>
          <a:p>
            <a:r>
              <a:rPr lang="en-US" dirty="0" smtClean="0"/>
              <a:t>X and Y are random power events – can’t plan them.</a:t>
            </a:r>
          </a:p>
          <a:p>
            <a:r>
              <a:rPr lang="en-US" dirty="0" smtClean="0"/>
              <a:t>Start is at X going to A. From then on, operations move from state to state, but only by transition lines.</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Fluctuation method</a:t>
            </a:r>
          </a:p>
        </p:txBody>
      </p:sp>
      <p:sp>
        <p:nvSpPr>
          <p:cNvPr id="3" name="Content Placeholder 2"/>
          <p:cNvSpPr>
            <a:spLocks noGrp="1"/>
          </p:cNvSpPr>
          <p:nvPr>
            <p:ph idx="1"/>
          </p:nvPr>
        </p:nvSpPr>
        <p:spPr>
          <a:xfrm>
            <a:off x="738717" y="1475670"/>
            <a:ext cx="7886700" cy="1899708"/>
          </a:xfrm>
        </p:spPr>
        <p:txBody>
          <a:bodyPr>
            <a:normAutofit fontScale="92500" lnSpcReduction="10000"/>
          </a:bodyPr>
          <a:lstStyle/>
          <a:p>
            <a:r>
              <a:rPr lang="en-US" dirty="0"/>
              <a:t>Original test was conducted on agar plates.</a:t>
            </a:r>
          </a:p>
          <a:p>
            <a:r>
              <a:rPr lang="en-US" dirty="0"/>
              <a:t>Fluctuation method uses same media but conducts the experiment in small “wells” in test plate.  Each test plate contains 384  “wells”.</a:t>
            </a:r>
          </a:p>
        </p:txBody>
      </p:sp>
      <p:pic>
        <p:nvPicPr>
          <p:cNvPr id="2050" name="Picture 2" descr="http://ecotestsl.com/wp-content/uploads/2015/07/Ames-Modifed-ISO-Tes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9459" y="3262264"/>
            <a:ext cx="1945217" cy="17927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images.the-scientist.com/content/figures/images/yr1999/sept/sep_art/mj.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7840" y="3235457"/>
            <a:ext cx="2599001" cy="21248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03684" y="5408151"/>
            <a:ext cx="2048933" cy="369332"/>
          </a:xfrm>
          <a:prstGeom prst="rect">
            <a:avLst/>
          </a:prstGeom>
          <a:noFill/>
        </p:spPr>
        <p:txBody>
          <a:bodyPr wrap="square" rtlCol="0">
            <a:spAutoFit/>
          </a:bodyPr>
          <a:lstStyle/>
          <a:p>
            <a:r>
              <a:rPr lang="en-US" dirty="0"/>
              <a:t>384 well test plates</a:t>
            </a:r>
          </a:p>
        </p:txBody>
      </p:sp>
      <p:sp>
        <p:nvSpPr>
          <p:cNvPr id="13" name="TextBox 12"/>
          <p:cNvSpPr txBox="1"/>
          <p:nvPr/>
        </p:nvSpPr>
        <p:spPr>
          <a:xfrm>
            <a:off x="3556199" y="5315819"/>
            <a:ext cx="2031602" cy="1077218"/>
          </a:xfrm>
          <a:prstGeom prst="rect">
            <a:avLst/>
          </a:prstGeom>
          <a:noFill/>
        </p:spPr>
        <p:txBody>
          <a:bodyPr wrap="square" rtlCol="0">
            <a:spAutoFit/>
          </a:bodyPr>
          <a:lstStyle/>
          <a:p>
            <a:pPr algn="ctr"/>
            <a:r>
              <a:rPr lang="en-US" b="1" dirty="0"/>
              <a:t>Each well runs the test.</a:t>
            </a:r>
            <a:r>
              <a:rPr lang="en-US" dirty="0"/>
              <a:t> </a:t>
            </a:r>
          </a:p>
          <a:p>
            <a:pPr algn="ctr"/>
            <a:r>
              <a:rPr lang="en-US" sz="1400" dirty="0"/>
              <a:t>Purple = not mutated</a:t>
            </a:r>
          </a:p>
          <a:p>
            <a:pPr algn="ctr"/>
            <a:r>
              <a:rPr lang="en-US" sz="1400" dirty="0"/>
              <a:t>Yellow = mutated</a:t>
            </a:r>
          </a:p>
        </p:txBody>
      </p:sp>
      <p:sp>
        <p:nvSpPr>
          <p:cNvPr id="14" name="TextBox 13"/>
          <p:cNvSpPr txBox="1"/>
          <p:nvPr/>
        </p:nvSpPr>
        <p:spPr>
          <a:xfrm>
            <a:off x="5916348" y="5177319"/>
            <a:ext cx="3227652" cy="1723549"/>
          </a:xfrm>
          <a:prstGeom prst="rect">
            <a:avLst/>
          </a:prstGeom>
          <a:noFill/>
        </p:spPr>
        <p:txBody>
          <a:bodyPr wrap="square" rtlCol="0">
            <a:spAutoFit/>
          </a:bodyPr>
          <a:lstStyle/>
          <a:p>
            <a:r>
              <a:rPr lang="en-US" b="1" dirty="0"/>
              <a:t>Usually divide 384 wells into 8 sections</a:t>
            </a:r>
          </a:p>
          <a:p>
            <a:pPr marL="285750" indent="-285750">
              <a:buFont typeface="Arial" panose="020B0604020202020204" pitchFamily="34" charset="0"/>
              <a:buChar char="•"/>
            </a:pPr>
            <a:r>
              <a:rPr lang="en-US" sz="1400" dirty="0"/>
              <a:t>48 wells positive control</a:t>
            </a:r>
          </a:p>
          <a:p>
            <a:pPr marL="285750" indent="-285750">
              <a:buFont typeface="Arial" panose="020B0604020202020204" pitchFamily="34" charset="0"/>
              <a:buChar char="•"/>
            </a:pPr>
            <a:r>
              <a:rPr lang="en-US" sz="1400" dirty="0"/>
              <a:t>48 wells negative (background) control</a:t>
            </a:r>
          </a:p>
          <a:p>
            <a:pPr marL="285750" indent="-285750">
              <a:buFont typeface="Arial" panose="020B0604020202020204" pitchFamily="34" charset="0"/>
              <a:buChar char="•"/>
            </a:pPr>
            <a:r>
              <a:rPr lang="en-US" sz="1400" dirty="0"/>
              <a:t>6 x 48 wells of different mutagen doses</a:t>
            </a:r>
          </a:p>
        </p:txBody>
      </p:sp>
      <p:pic>
        <p:nvPicPr>
          <p:cNvPr id="2066" name="Picture 18" descr="https://upload.wikimedia.org/wikipedia/commons/thumb/f/fa/Ames_MPF_384_plate.jpg/300px-Ames_MPF_384_plat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57081" y="3492628"/>
            <a:ext cx="3408754" cy="125745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lide Number Placeholder 9"/>
          <p:cNvSpPr>
            <a:spLocks noGrp="1"/>
          </p:cNvSpPr>
          <p:nvPr>
            <p:ph type="sldNum" sz="quarter" idx="12"/>
          </p:nvPr>
        </p:nvSpPr>
        <p:spPr/>
        <p:txBody>
          <a:bodyPr/>
          <a:lstStyle/>
          <a:p>
            <a:fld id="{672F3E40-D06C-4DEE-8EAE-B29D07B0D332}" type="slidenum">
              <a:rPr lang="en-US" smtClean="0"/>
              <a:pPr/>
              <a:t>44</a:t>
            </a:fld>
            <a:endParaRPr lang="en-US" dirty="0"/>
          </a:p>
        </p:txBody>
      </p:sp>
    </p:spTree>
    <p:extLst>
      <p:ext uri="{BB962C8B-B14F-4D97-AF65-F5344CB8AC3E}">
        <p14:creationId xmlns:p14="http://schemas.microsoft.com/office/powerpoint/2010/main" xmlns="" val="1801098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35312" y="2241958"/>
            <a:ext cx="6680200" cy="408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Statistical Power</a:t>
            </a:r>
          </a:p>
        </p:txBody>
      </p:sp>
      <p:sp>
        <p:nvSpPr>
          <p:cNvPr id="8" name="Content Placeholder 7"/>
          <p:cNvSpPr>
            <a:spLocks noGrp="1"/>
          </p:cNvSpPr>
          <p:nvPr>
            <p:ph idx="1"/>
          </p:nvPr>
        </p:nvSpPr>
        <p:spPr>
          <a:xfrm>
            <a:off x="647700" y="1387475"/>
            <a:ext cx="7886700" cy="443442"/>
          </a:xfrm>
        </p:spPr>
        <p:txBody>
          <a:bodyPr>
            <a:normAutofit fontScale="70000" lnSpcReduction="20000"/>
          </a:bodyPr>
          <a:lstStyle/>
          <a:p>
            <a:pPr>
              <a:buNone/>
            </a:pPr>
            <a:r>
              <a:rPr lang="en-US" dirty="0"/>
              <a:t>Can you differentiate between positive and negative results?</a:t>
            </a:r>
          </a:p>
        </p:txBody>
      </p:sp>
      <p:sp>
        <p:nvSpPr>
          <p:cNvPr id="10" name="TextBox 9"/>
          <p:cNvSpPr txBox="1"/>
          <p:nvPr/>
        </p:nvSpPr>
        <p:spPr>
          <a:xfrm>
            <a:off x="499533" y="4188178"/>
            <a:ext cx="1422401" cy="1754326"/>
          </a:xfrm>
          <a:prstGeom prst="rect">
            <a:avLst/>
          </a:prstGeom>
          <a:noFill/>
        </p:spPr>
        <p:txBody>
          <a:bodyPr wrap="square" rtlCol="0">
            <a:spAutoFit/>
          </a:bodyPr>
          <a:lstStyle/>
          <a:p>
            <a:r>
              <a:rPr lang="en-US" dirty="0"/>
              <a:t>6 out of the 24 possible results are too similar to statistically differentiate.</a:t>
            </a:r>
          </a:p>
        </p:txBody>
      </p:sp>
      <p:sp>
        <p:nvSpPr>
          <p:cNvPr id="7" name="Slide Number Placeholder 6"/>
          <p:cNvSpPr>
            <a:spLocks noGrp="1"/>
          </p:cNvSpPr>
          <p:nvPr>
            <p:ph type="sldNum" sz="quarter" idx="12"/>
          </p:nvPr>
        </p:nvSpPr>
        <p:spPr/>
        <p:txBody>
          <a:bodyPr/>
          <a:lstStyle/>
          <a:p>
            <a:fld id="{672F3E40-D06C-4DEE-8EAE-B29D07B0D332}" type="slidenum">
              <a:rPr lang="en-US" smtClean="0"/>
              <a:pPr/>
              <a:t>45</a:t>
            </a:fld>
            <a:endParaRPr lang="en-US" dirty="0"/>
          </a:p>
        </p:txBody>
      </p:sp>
      <p:sp>
        <p:nvSpPr>
          <p:cNvPr id="9" name="Rectangle 8"/>
          <p:cNvSpPr/>
          <p:nvPr/>
        </p:nvSpPr>
        <p:spPr>
          <a:xfrm>
            <a:off x="589350" y="2234140"/>
            <a:ext cx="1470953" cy="646331"/>
          </a:xfrm>
          <a:prstGeom prst="rect">
            <a:avLst/>
          </a:prstGeom>
        </p:spPr>
        <p:txBody>
          <a:bodyPr wrap="square">
            <a:spAutoFit/>
          </a:bodyPr>
          <a:lstStyle/>
          <a:p>
            <a:r>
              <a:rPr lang="en-US" dirty="0" smtClean="0"/>
              <a:t>Samples size = 32 cells </a:t>
            </a:r>
            <a:endParaRPr lang="en-US" dirty="0"/>
          </a:p>
        </p:txBody>
      </p:sp>
    </p:spTree>
    <p:extLst>
      <p:ext uri="{BB962C8B-B14F-4D97-AF65-F5344CB8AC3E}">
        <p14:creationId xmlns:p14="http://schemas.microsoft.com/office/powerpoint/2010/main" xmlns="" val="1827781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375333" y="1289429"/>
          <a:ext cx="6159068" cy="4985869"/>
        </p:xfrm>
        <a:graphic>
          <a:graphicData uri="http://schemas.openxmlformats.org/drawingml/2006/table">
            <a:tbl>
              <a:tblPr/>
              <a:tblGrid>
                <a:gridCol w="456227"/>
                <a:gridCol w="456227"/>
                <a:gridCol w="446722"/>
                <a:gridCol w="380189"/>
                <a:gridCol w="163957"/>
                <a:gridCol w="446722"/>
                <a:gridCol w="363555"/>
                <a:gridCol w="306528"/>
                <a:gridCol w="304152"/>
                <a:gridCol w="304152"/>
                <a:gridCol w="304152"/>
                <a:gridCol w="304152"/>
                <a:gridCol w="304152"/>
                <a:gridCol w="304152"/>
                <a:gridCol w="370685"/>
                <a:gridCol w="335042"/>
                <a:gridCol w="608302"/>
              </a:tblGrid>
              <a:tr h="131207">
                <a:tc gridSpan="17">
                  <a:txBody>
                    <a:bodyPr/>
                    <a:lstStyle/>
                    <a:p>
                      <a:pPr algn="ctr" rtl="0" fontAlgn="b"/>
                      <a:r>
                        <a:rPr lang="en-US" sz="600" b="0" i="0" u="none" strike="noStrike" dirty="0">
                          <a:solidFill>
                            <a:srgbClr val="000000"/>
                          </a:solidFill>
                          <a:latin typeface="Calibri"/>
                        </a:rPr>
                        <a:t>Binomial comparison for 2 ratios ( sample 1 and sample 2)</a:t>
                      </a:r>
                      <a:r>
                        <a:rPr lang="en-US" sz="600" b="1"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Sample 1</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Sample 2</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Statistically</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68663">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Response</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Sample size</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Response</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Sample size</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p1</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p2</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p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q</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p1-p2</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1/N1+1/N2</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smtClean="0">
                          <a:solidFill>
                            <a:srgbClr val="000000"/>
                          </a:solidFill>
                          <a:latin typeface="Calibri"/>
                        </a:rPr>
                        <a:t>denom</a:t>
                      </a:r>
                      <a:r>
                        <a:rPr lang="en-US" sz="600" b="0" i="0" u="none" strike="noStrike" dirty="0" smtClean="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z</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b"/>
                      <a:r>
                        <a:rPr lang="en-US" sz="600" b="0" i="0" u="none" strike="noStrike" dirty="0">
                          <a:solidFill>
                            <a:srgbClr val="000000"/>
                          </a:solidFill>
                          <a:latin typeface="Calibri"/>
                        </a:rPr>
                        <a:t>p-value</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significant at</a:t>
                      </a:r>
                      <a:r>
                        <a:rPr lang="en-US" sz="600" b="0" i="0" u="none" strike="noStrike" dirty="0">
                          <a:solidFill>
                            <a:srgbClr val="000000"/>
                          </a:solidFill>
                          <a:latin typeface="Arial"/>
                        </a:rPr>
                        <a:t> &lt;0.05</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56168">
                <a:tc>
                  <a:txBody>
                    <a:bodyPr/>
                    <a:lstStyle/>
                    <a:p>
                      <a:pPr algn="l" rtl="0" fontAlgn="b"/>
                      <a:r>
                        <a:rPr lang="en-US" sz="600" b="0" i="0" u="none" strike="noStrike" dirty="0">
                          <a:solidFill>
                            <a:srgbClr val="000000"/>
                          </a:solidFill>
                          <a:latin typeface="Calibri"/>
                        </a:rPr>
                        <a:t>Unequal variance</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0.969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31.496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0.969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0.053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17.197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0.938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0.844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12.597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0.781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0.078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10.025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0.875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0.156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0.087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8.279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0.844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0.188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0.656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6.964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0.813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0.101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5.908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0.781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5.02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0.281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0.469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4.248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0.313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0.114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3.559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0.0002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0.688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0.344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0.344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0.117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2.93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0.0017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0.656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0.375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0.281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2.346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0.0095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0.122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1.794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0.0364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0.438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0.156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0.123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1.266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0.1027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No</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0.469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0.124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0.754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0.2255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No</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0.4012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No</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0.4012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No</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0.469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0.124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0.754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0.2255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No</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 </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0.438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0.123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1.266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0.1027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b"/>
                      <a:r>
                        <a:rPr lang="en-US" sz="600" b="0" i="0" u="none" strike="noStrike" dirty="0">
                          <a:solidFill>
                            <a:srgbClr val="000000"/>
                          </a:solidFill>
                          <a:latin typeface="Calibri"/>
                        </a:rPr>
                        <a:t>No</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0.122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1.794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0.0364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0.375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0.656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2.346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0.0095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0.344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0.688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0.117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2.93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0.0017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0.313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0.114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3.559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0.0002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0.281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4.248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0.781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5.02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0.219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0.813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0.101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5.908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0.188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0.844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-0.66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6.964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0.156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0.875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0.087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8.279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0.125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0.906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-0.78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0.078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10.025</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0.094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0.938</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12.597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0.969</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0.053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17.197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131207">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4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600" b="0" i="0" u="none" strike="noStrike" dirty="0">
                          <a:solidFill>
                            <a:srgbClr val="000000"/>
                          </a:solidFill>
                          <a:latin typeface="Arial"/>
                        </a:rPr>
                        <a:t> </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32</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0.516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0.484</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-0.97</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0.063</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0.031</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31.496</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0</a:t>
                      </a: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600" b="0" i="0" u="none" strike="noStrike" dirty="0">
                          <a:solidFill>
                            <a:srgbClr val="000000"/>
                          </a:solidFill>
                          <a:latin typeface="Calibri"/>
                        </a:rPr>
                        <a:t>Yes</a:t>
                      </a:r>
                      <a:r>
                        <a:rPr lang="en-US" sz="600" b="0" i="0" u="none" strike="noStrike" dirty="0">
                          <a:solidFill>
                            <a:srgbClr val="000000"/>
                          </a:solidFill>
                          <a:latin typeface="Arial"/>
                        </a:rPr>
                        <a:t> </a:t>
                      </a:r>
                      <a:endParaRPr lang="en-US" sz="600" b="0" i="0" u="none" strike="noStrike" dirty="0">
                        <a:solidFill>
                          <a:srgbClr val="000000"/>
                        </a:solidFill>
                        <a:latin typeface="Calibri"/>
                      </a:endParaRPr>
                    </a:p>
                  </a:txBody>
                  <a:tcPr marL="5093" marR="5093" marT="50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bl>
          </a:graphicData>
        </a:graphic>
      </p:graphicFrame>
      <p:sp>
        <p:nvSpPr>
          <p:cNvPr id="2" name="Title 1"/>
          <p:cNvSpPr>
            <a:spLocks noGrp="1"/>
          </p:cNvSpPr>
          <p:nvPr>
            <p:ph type="title"/>
          </p:nvPr>
        </p:nvSpPr>
        <p:spPr/>
        <p:txBody>
          <a:bodyPr/>
          <a:lstStyle/>
          <a:p>
            <a:r>
              <a:rPr lang="en-US" dirty="0"/>
              <a:t>Statistical Power</a:t>
            </a:r>
          </a:p>
        </p:txBody>
      </p:sp>
      <p:sp>
        <p:nvSpPr>
          <p:cNvPr id="3" name="Content Placeholder 2"/>
          <p:cNvSpPr>
            <a:spLocks noGrp="1"/>
          </p:cNvSpPr>
          <p:nvPr>
            <p:ph idx="1"/>
          </p:nvPr>
        </p:nvSpPr>
        <p:spPr>
          <a:xfrm>
            <a:off x="453838" y="1374028"/>
            <a:ext cx="1643903" cy="938866"/>
          </a:xfrm>
        </p:spPr>
        <p:txBody>
          <a:bodyPr>
            <a:normAutofit fontScale="70000" lnSpcReduction="20000"/>
          </a:bodyPr>
          <a:lstStyle/>
          <a:p>
            <a:pPr marL="0" indent="0">
              <a:buNone/>
            </a:pPr>
            <a:r>
              <a:rPr lang="en-US" dirty="0" smtClean="0"/>
              <a:t>Samples size = 32 cells </a:t>
            </a:r>
            <a:endParaRPr lang="en-US" dirty="0"/>
          </a:p>
        </p:txBody>
      </p:sp>
      <p:sp>
        <p:nvSpPr>
          <p:cNvPr id="5" name="TextBox 4"/>
          <p:cNvSpPr txBox="1"/>
          <p:nvPr/>
        </p:nvSpPr>
        <p:spPr>
          <a:xfrm>
            <a:off x="607109" y="3363424"/>
            <a:ext cx="1472703" cy="1754326"/>
          </a:xfrm>
          <a:prstGeom prst="rect">
            <a:avLst/>
          </a:prstGeom>
          <a:noFill/>
        </p:spPr>
        <p:txBody>
          <a:bodyPr wrap="square" rtlCol="0">
            <a:spAutoFit/>
          </a:bodyPr>
          <a:lstStyle/>
          <a:p>
            <a:r>
              <a:rPr lang="en-US" dirty="0"/>
              <a:t>6 out of the 32 possible results are too similar to statistically </a:t>
            </a:r>
            <a:r>
              <a:rPr lang="en-US" dirty="0" smtClean="0"/>
              <a:t>differentiate .</a:t>
            </a:r>
            <a:endParaRPr lang="en-US" dirty="0"/>
          </a:p>
        </p:txBody>
      </p:sp>
      <p:sp>
        <p:nvSpPr>
          <p:cNvPr id="6" name="Rectangle 5"/>
          <p:cNvSpPr/>
          <p:nvPr/>
        </p:nvSpPr>
        <p:spPr>
          <a:xfrm rot="19660550">
            <a:off x="2036303" y="2139503"/>
            <a:ext cx="690439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Better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rPr>
              <a:t>S</a:t>
            </a:r>
            <a:r>
              <a:rPr lang="en-US" sz="5400" b="1" cap="none" spc="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rPr>
              <a:t>tatistical</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rPr>
              <a:t>Power</a:t>
            </a:r>
          </a:p>
        </p:txBody>
      </p:sp>
      <p:sp>
        <p:nvSpPr>
          <p:cNvPr id="7" name="Slide Number Placeholder 6"/>
          <p:cNvSpPr>
            <a:spLocks noGrp="1"/>
          </p:cNvSpPr>
          <p:nvPr>
            <p:ph type="sldNum" sz="quarter" idx="12"/>
          </p:nvPr>
        </p:nvSpPr>
        <p:spPr/>
        <p:txBody>
          <a:bodyPr/>
          <a:lstStyle/>
          <a:p>
            <a:fld id="{672F3E40-D06C-4DEE-8EAE-B29D07B0D332}" type="slidenum">
              <a:rPr lang="en-US" smtClean="0"/>
              <a:pPr/>
              <a:t>46</a:t>
            </a:fld>
            <a:endParaRPr lang="en-US" dirty="0"/>
          </a:p>
        </p:txBody>
      </p:sp>
    </p:spTree>
    <p:extLst>
      <p:ext uri="{BB962C8B-B14F-4D97-AF65-F5344CB8AC3E}">
        <p14:creationId xmlns:p14="http://schemas.microsoft.com/office/powerpoint/2010/main" xmlns="" val="3472140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a:t>
            </a:r>
          </a:p>
        </p:txBody>
      </p:sp>
      <p:sp>
        <p:nvSpPr>
          <p:cNvPr id="3" name="Content Placeholder 2"/>
          <p:cNvSpPr>
            <a:spLocks noGrp="1"/>
          </p:cNvSpPr>
          <p:nvPr>
            <p:ph idx="1"/>
          </p:nvPr>
        </p:nvSpPr>
        <p:spPr/>
        <p:txBody>
          <a:bodyPr>
            <a:normAutofit fontScale="92500" lnSpcReduction="20000"/>
          </a:bodyPr>
          <a:lstStyle/>
          <a:p>
            <a:r>
              <a:rPr lang="en-US" dirty="0"/>
              <a:t>You need to have replicates</a:t>
            </a:r>
          </a:p>
          <a:p>
            <a:pPr lvl="1"/>
            <a:r>
              <a:rPr lang="en-US" dirty="0"/>
              <a:t>At least 2</a:t>
            </a:r>
          </a:p>
          <a:p>
            <a:pPr lvl="1"/>
            <a:r>
              <a:rPr lang="en-US" b="1" dirty="0">
                <a:solidFill>
                  <a:schemeClr val="accent5"/>
                </a:solidFill>
              </a:rPr>
              <a:t>Prefer to have 3</a:t>
            </a:r>
          </a:p>
          <a:p>
            <a:r>
              <a:rPr lang="en-US" dirty="0"/>
              <a:t>You need to have numerous controls</a:t>
            </a:r>
          </a:p>
          <a:p>
            <a:pPr lvl="1"/>
            <a:r>
              <a:rPr lang="en-US" b="1" dirty="0">
                <a:solidFill>
                  <a:schemeClr val="accent5"/>
                </a:solidFill>
              </a:rPr>
              <a:t>3 positive + 3 background (negative)</a:t>
            </a:r>
          </a:p>
          <a:p>
            <a:r>
              <a:rPr lang="en-US" dirty="0"/>
              <a:t>How many concentrations</a:t>
            </a:r>
          </a:p>
          <a:p>
            <a:pPr lvl="1"/>
            <a:r>
              <a:rPr lang="en-US" dirty="0"/>
              <a:t>6? 5? </a:t>
            </a:r>
            <a:r>
              <a:rPr lang="en-US" b="1" dirty="0">
                <a:solidFill>
                  <a:schemeClr val="accent5"/>
                </a:solidFill>
              </a:rPr>
              <a:t>4? 3?</a:t>
            </a:r>
          </a:p>
          <a:p>
            <a:r>
              <a:rPr lang="en-US" dirty="0"/>
              <a:t>Reduce number of </a:t>
            </a:r>
            <a:r>
              <a:rPr lang="en-US" dirty="0" smtClean="0"/>
              <a:t>wells/concentrations</a:t>
            </a:r>
            <a:r>
              <a:rPr lang="en-US" dirty="0"/>
              <a:t>?</a:t>
            </a:r>
          </a:p>
          <a:p>
            <a:pPr lvl="1"/>
            <a:r>
              <a:rPr lang="en-US" b="1" dirty="0">
                <a:solidFill>
                  <a:schemeClr val="accent5"/>
                </a:solidFill>
              </a:rPr>
              <a:t>24 or 32 rather than 48?</a:t>
            </a:r>
          </a:p>
          <a:p>
            <a:pPr lvl="1"/>
            <a:r>
              <a:rPr lang="en-US" dirty="0"/>
              <a:t>Is this still statistically significant?</a:t>
            </a:r>
          </a:p>
        </p:txBody>
      </p:sp>
      <p:sp>
        <p:nvSpPr>
          <p:cNvPr id="4" name="Slide Number Placeholder 3"/>
          <p:cNvSpPr>
            <a:spLocks noGrp="1"/>
          </p:cNvSpPr>
          <p:nvPr>
            <p:ph type="sldNum" sz="quarter" idx="12"/>
          </p:nvPr>
        </p:nvSpPr>
        <p:spPr/>
        <p:txBody>
          <a:bodyPr/>
          <a:lstStyle/>
          <a:p>
            <a:fld id="{672F3E40-D06C-4DEE-8EAE-B29D07B0D332}" type="slidenum">
              <a:rPr lang="en-US" smtClean="0"/>
              <a:pPr/>
              <a:t>47</a:t>
            </a:fld>
            <a:endParaRPr lang="en-US" dirty="0"/>
          </a:p>
        </p:txBody>
      </p:sp>
    </p:spTree>
    <p:extLst>
      <p:ext uri="{BB962C8B-B14F-4D97-AF65-F5344CB8AC3E}">
        <p14:creationId xmlns:p14="http://schemas.microsoft.com/office/powerpoint/2010/main" xmlns="" val="2840593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a:xfrm>
            <a:off x="514350" y="1219200"/>
            <a:ext cx="8229600" cy="4525963"/>
          </a:xfrm>
        </p:spPr>
        <p:txBody>
          <a:bodyPr/>
          <a:lstStyle/>
          <a:p>
            <a:r>
              <a:rPr lang="en-US" sz="2000" dirty="0"/>
              <a:t>Binomial Statistics</a:t>
            </a:r>
          </a:p>
          <a:p>
            <a:pPr lvl="1"/>
            <a:r>
              <a:rPr lang="en-US" sz="2400" dirty="0"/>
              <a:t>For data with two possible results: </a:t>
            </a:r>
          </a:p>
          <a:p>
            <a:pPr lvl="2"/>
            <a:r>
              <a:rPr lang="en-US" sz="2000" dirty="0"/>
              <a:t>Yes/ No … Positive / Negative … Boy / Girl … On / Off</a:t>
            </a:r>
          </a:p>
          <a:p>
            <a:r>
              <a:rPr lang="en-US" sz="2000" dirty="0"/>
              <a:t>Concentration effects (Option 7)</a:t>
            </a:r>
          </a:p>
          <a:p>
            <a:pPr lvl="1"/>
            <a:r>
              <a:rPr lang="en-US" sz="2400" dirty="0"/>
              <a:t>Non-linear effect requires more concentrations</a:t>
            </a:r>
          </a:p>
          <a:p>
            <a:r>
              <a:rPr lang="en-US" sz="2000" dirty="0"/>
              <a:t>Triplicate preferred over duplicate (Options 7 &amp; 8)</a:t>
            </a:r>
          </a:p>
          <a:p>
            <a:r>
              <a:rPr lang="en-US" sz="2000" dirty="0"/>
              <a:t>Statistical power increases with # of wells scored (Options 5 &amp; 8) </a:t>
            </a:r>
          </a:p>
          <a:p>
            <a:pPr lvl="1"/>
            <a:endParaRPr lang="en-US" dirty="0"/>
          </a:p>
          <a:p>
            <a:endParaRPr lang="en-US" dirty="0"/>
          </a:p>
        </p:txBody>
      </p:sp>
      <p:graphicFrame>
        <p:nvGraphicFramePr>
          <p:cNvPr id="4" name="Table 3"/>
          <p:cNvGraphicFramePr>
            <a:graphicFrameLocks noGrp="1"/>
          </p:cNvGraphicFramePr>
          <p:nvPr>
            <p:extLst/>
          </p:nvPr>
        </p:nvGraphicFramePr>
        <p:xfrm>
          <a:off x="1566863" y="4265788"/>
          <a:ext cx="5781676" cy="2196465"/>
        </p:xfrm>
        <a:graphic>
          <a:graphicData uri="http://schemas.openxmlformats.org/drawingml/2006/table">
            <a:tbl>
              <a:tblPr>
                <a:tableStyleId>{5C22544A-7EE6-4342-B048-85BDC9FD1C3A}</a:tableStyleId>
              </a:tblPr>
              <a:tblGrid>
                <a:gridCol w="1360534">
                  <a:extLst>
                    <a:ext uri="{9D8B030D-6E8A-4147-A177-3AD203B41FA5}">
                      <a16:colId xmlns:a16="http://schemas.microsoft.com/office/drawing/2014/main" xmlns="" val="145507972"/>
                    </a:ext>
                  </a:extLst>
                </a:gridCol>
                <a:gridCol w="534241">
                  <a:extLst>
                    <a:ext uri="{9D8B030D-6E8A-4147-A177-3AD203B41FA5}">
                      <a16:colId xmlns:a16="http://schemas.microsoft.com/office/drawing/2014/main" xmlns="" val="3092177731"/>
                    </a:ext>
                  </a:extLst>
                </a:gridCol>
                <a:gridCol w="534241">
                  <a:extLst>
                    <a:ext uri="{9D8B030D-6E8A-4147-A177-3AD203B41FA5}">
                      <a16:colId xmlns:a16="http://schemas.microsoft.com/office/drawing/2014/main" xmlns="" val="3124550810"/>
                    </a:ext>
                  </a:extLst>
                </a:gridCol>
                <a:gridCol w="534241">
                  <a:extLst>
                    <a:ext uri="{9D8B030D-6E8A-4147-A177-3AD203B41FA5}">
                      <a16:colId xmlns:a16="http://schemas.microsoft.com/office/drawing/2014/main" xmlns="" val="1402764266"/>
                    </a:ext>
                  </a:extLst>
                </a:gridCol>
                <a:gridCol w="534241">
                  <a:extLst>
                    <a:ext uri="{9D8B030D-6E8A-4147-A177-3AD203B41FA5}">
                      <a16:colId xmlns:a16="http://schemas.microsoft.com/office/drawing/2014/main" xmlns="" val="2509672697"/>
                    </a:ext>
                  </a:extLst>
                </a:gridCol>
                <a:gridCol w="534241">
                  <a:extLst>
                    <a:ext uri="{9D8B030D-6E8A-4147-A177-3AD203B41FA5}">
                      <a16:colId xmlns:a16="http://schemas.microsoft.com/office/drawing/2014/main" xmlns="" val="3178783601"/>
                    </a:ext>
                  </a:extLst>
                </a:gridCol>
                <a:gridCol w="560360">
                  <a:extLst>
                    <a:ext uri="{9D8B030D-6E8A-4147-A177-3AD203B41FA5}">
                      <a16:colId xmlns:a16="http://schemas.microsoft.com/office/drawing/2014/main" xmlns="" val="3836460836"/>
                    </a:ext>
                  </a:extLst>
                </a:gridCol>
                <a:gridCol w="562734">
                  <a:extLst>
                    <a:ext uri="{9D8B030D-6E8A-4147-A177-3AD203B41FA5}">
                      <a16:colId xmlns:a16="http://schemas.microsoft.com/office/drawing/2014/main" xmlns="" val="3326585313"/>
                    </a:ext>
                  </a:extLst>
                </a:gridCol>
                <a:gridCol w="626843">
                  <a:extLst>
                    <a:ext uri="{9D8B030D-6E8A-4147-A177-3AD203B41FA5}">
                      <a16:colId xmlns:a16="http://schemas.microsoft.com/office/drawing/2014/main" xmlns="" val="2744544144"/>
                    </a:ext>
                  </a:extLst>
                </a:gridCol>
              </a:tblGrid>
              <a:tr h="190500">
                <a:tc>
                  <a:txBody>
                    <a:bodyPr/>
                    <a:lstStyle/>
                    <a:p>
                      <a:pPr algn="l" fontAlgn="b"/>
                      <a:r>
                        <a:rPr lang="en-US" sz="1100" u="none" strike="noStrike" dirty="0">
                          <a:effectLst/>
                        </a:rPr>
                        <a:t>Column1</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100" u="none" strike="noStrike" dirty="0">
                          <a:effectLst/>
                        </a:rPr>
                        <a:t>Option 1</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100" u="none" strike="noStrike" dirty="0">
                          <a:effectLst/>
                        </a:rPr>
                        <a:t>Option 2</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100" u="none" strike="noStrike" dirty="0">
                          <a:effectLst/>
                        </a:rPr>
                        <a:t>Option 3</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100" u="none" strike="noStrike" dirty="0">
                          <a:effectLst/>
                        </a:rPr>
                        <a:t>Option 4</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100" b="1" u="none" strike="noStrike" dirty="0">
                          <a:effectLst/>
                        </a:rPr>
                        <a:t>Option 5</a:t>
                      </a:r>
                      <a:endParaRPr lang="en-US" sz="11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r>
                        <a:rPr lang="en-US" sz="1100" u="none" strike="noStrike" dirty="0">
                          <a:effectLst/>
                        </a:rPr>
                        <a:t>Option 6 </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100" b="1" u="none" strike="noStrike" dirty="0">
                          <a:effectLst/>
                        </a:rPr>
                        <a:t>Option 7 </a:t>
                      </a:r>
                      <a:endParaRPr lang="en-US" sz="11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r>
                        <a:rPr lang="en-US" sz="1100" b="1" u="none" strike="noStrike" dirty="0">
                          <a:effectLst/>
                        </a:rPr>
                        <a:t>Option 8</a:t>
                      </a:r>
                      <a:endParaRPr lang="en-US" sz="11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1453554739"/>
                  </a:ext>
                </a:extLst>
              </a:tr>
              <a:tr h="190500">
                <a:tc>
                  <a:txBody>
                    <a:bodyPr/>
                    <a:lstStyle/>
                    <a:p>
                      <a:pPr algn="l" fontAlgn="b"/>
                      <a:r>
                        <a:rPr lang="en-US" sz="1100" u="none" strike="noStrike" dirty="0">
                          <a:effectLst/>
                        </a:rPr>
                        <a:t>Wells / Concentration</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48</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24</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b="1" u="none" strike="noStrike" dirty="0">
                          <a:effectLst/>
                        </a:rPr>
                        <a:t>32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39478920"/>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872789241"/>
                  </a:ext>
                </a:extLst>
              </a:tr>
              <a:tr h="190500">
                <a:tc>
                  <a:txBody>
                    <a:bodyPr/>
                    <a:lstStyle/>
                    <a:p>
                      <a:pPr algn="l" fontAlgn="b"/>
                      <a:r>
                        <a:rPr lang="en-US" sz="1100" u="none" strike="noStrike" dirty="0">
                          <a:effectLst/>
                        </a:rPr>
                        <a:t>Controls</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1148701353"/>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636553700"/>
                  </a:ext>
                </a:extLst>
              </a:tr>
              <a:tr h="190500">
                <a:tc>
                  <a:txBody>
                    <a:bodyPr/>
                    <a:lstStyle/>
                    <a:p>
                      <a:pPr algn="l" fontAlgn="b"/>
                      <a:r>
                        <a:rPr lang="en-US" sz="1100" u="none" strike="noStrike" dirty="0">
                          <a:effectLst/>
                        </a:rPr>
                        <a:t>Concentrations</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3744969152"/>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972844600"/>
                  </a:ext>
                </a:extLst>
              </a:tr>
              <a:tr h="190500">
                <a:tc>
                  <a:txBody>
                    <a:bodyPr/>
                    <a:lstStyle/>
                    <a:p>
                      <a:pPr algn="l" fontAlgn="b"/>
                      <a:r>
                        <a:rPr lang="en-US" sz="1100" u="none" strike="noStrike" dirty="0">
                          <a:effectLst/>
                        </a:rPr>
                        <a:t>Replications</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1058200842"/>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793978950"/>
                  </a:ext>
                </a:extLst>
              </a:tr>
              <a:tr h="190500">
                <a:tc>
                  <a:txBody>
                    <a:bodyPr/>
                    <a:lstStyle/>
                    <a:p>
                      <a:pPr algn="l" fontAlgn="b"/>
                      <a:r>
                        <a:rPr lang="en-US" sz="1100" u="none" strike="noStrike" dirty="0">
                          <a:effectLst/>
                        </a:rPr>
                        <a:t>TOTAL WELLS</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1152</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1008</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u="none" strike="noStrike" dirty="0">
                          <a:effectLst/>
                        </a:rPr>
                        <a:t>864</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480</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u="none" strike="noStrike" dirty="0">
                          <a:effectLst/>
                        </a:rPr>
                        <a:t>576</a:t>
                      </a:r>
                      <a:endParaRPr lang="en-US" sz="1400" b="0" i="0" u="none" strike="noStrike" dirty="0">
                        <a:solidFill>
                          <a:srgbClr val="000000"/>
                        </a:solidFill>
                        <a:effectLst/>
                        <a:latin typeface="Calibri" panose="020F0502020204030204" pitchFamily="34" charset="0"/>
                      </a:endParaRPr>
                    </a:p>
                  </a:txBody>
                  <a:tcPr marL="7144" marR="7144" marT="9525" marB="0" anchor="b"/>
                </a:tc>
                <a:tc>
                  <a:txBody>
                    <a:bodyPr/>
                    <a:lstStyle/>
                    <a:p>
                      <a:pPr algn="r" fontAlgn="b"/>
                      <a:r>
                        <a:rPr lang="en-US" sz="1400" b="1" u="none" strike="noStrike" dirty="0">
                          <a:effectLst/>
                        </a:rPr>
                        <a:t>432</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tc>
                  <a:txBody>
                    <a:bodyPr/>
                    <a:lstStyle/>
                    <a:p>
                      <a:pPr algn="r" fontAlgn="b"/>
                      <a:r>
                        <a:rPr lang="en-US" sz="1400" b="1" u="none" strike="noStrike" dirty="0">
                          <a:effectLst/>
                        </a:rPr>
                        <a:t>480</a:t>
                      </a:r>
                      <a:endParaRPr lang="en-US" sz="1400" b="1" i="0" u="none" strike="noStrike" dirty="0">
                        <a:solidFill>
                          <a:srgbClr val="000000"/>
                        </a:solidFill>
                        <a:effectLst/>
                        <a:latin typeface="Calibri" panose="020F0502020204030204" pitchFamily="34" charset="0"/>
                      </a:endParaRPr>
                    </a:p>
                  </a:txBody>
                  <a:tcPr marL="7144" marR="7144" marT="9525" marB="0" anchor="b">
                    <a:solidFill>
                      <a:srgbClr val="FFFF00"/>
                    </a:solidFill>
                  </a:tcPr>
                </a:tc>
                <a:extLst>
                  <a:ext uri="{0D108BD9-81ED-4DB2-BD59-A6C34878D82A}">
                    <a16:rowId xmlns:a16="http://schemas.microsoft.com/office/drawing/2014/main" xmlns="" val="720390450"/>
                  </a:ext>
                </a:extLst>
              </a:tr>
            </a:tbl>
          </a:graphicData>
        </a:graphic>
      </p:graphicFrame>
      <p:sp>
        <p:nvSpPr>
          <p:cNvPr id="5" name="Slide Number Placeholder 4"/>
          <p:cNvSpPr>
            <a:spLocks noGrp="1"/>
          </p:cNvSpPr>
          <p:nvPr>
            <p:ph type="sldNum" sz="quarter" idx="12"/>
          </p:nvPr>
        </p:nvSpPr>
        <p:spPr/>
        <p:txBody>
          <a:bodyPr/>
          <a:lstStyle/>
          <a:p>
            <a:fld id="{672F3E40-D06C-4DEE-8EAE-B29D07B0D332}" type="slidenum">
              <a:rPr lang="en-US" smtClean="0"/>
              <a:pPr/>
              <a:t>48</a:t>
            </a:fld>
            <a:endParaRPr lang="en-US" dirty="0"/>
          </a:p>
        </p:txBody>
      </p:sp>
    </p:spTree>
    <p:extLst>
      <p:ext uri="{BB962C8B-B14F-4D97-AF65-F5344CB8AC3E}">
        <p14:creationId xmlns:p14="http://schemas.microsoft.com/office/powerpoint/2010/main" xmlns="" val="1749345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Hydration, </a:t>
            </a:r>
            <a:r>
              <a:rPr lang="en-US" dirty="0"/>
              <a:t>Vibration, Heaters</a:t>
            </a:r>
          </a:p>
        </p:txBody>
      </p:sp>
      <p:sp>
        <p:nvSpPr>
          <p:cNvPr id="3" name="Content Placeholder 2"/>
          <p:cNvSpPr>
            <a:spLocks noGrp="1"/>
          </p:cNvSpPr>
          <p:nvPr>
            <p:ph idx="1"/>
          </p:nvPr>
        </p:nvSpPr>
        <p:spPr>
          <a:xfrm>
            <a:off x="419100" y="1219200"/>
            <a:ext cx="5505450" cy="4876800"/>
          </a:xfrm>
        </p:spPr>
        <p:txBody>
          <a:bodyPr>
            <a:noAutofit/>
          </a:bodyPr>
          <a:lstStyle/>
          <a:p>
            <a:pPr>
              <a:buNone/>
            </a:pPr>
            <a:r>
              <a:rPr lang="en-US" sz="1400" dirty="0" smtClean="0"/>
              <a:t>Plan</a:t>
            </a:r>
          </a:p>
          <a:p>
            <a:pPr marL="400050" lvl="1"/>
            <a:r>
              <a:rPr lang="en-US" sz="1100" dirty="0" smtClean="0"/>
              <a:t>Freeze dry the e Coli mixtures in wells</a:t>
            </a:r>
          </a:p>
          <a:p>
            <a:pPr marL="400050" lvl="1"/>
            <a:r>
              <a:rPr lang="en-US" sz="1100" dirty="0" smtClean="0"/>
              <a:t>Ship to ISS</a:t>
            </a:r>
          </a:p>
          <a:p>
            <a:pPr marL="400050" lvl="1"/>
            <a:r>
              <a:rPr lang="en-US" sz="1100" dirty="0" smtClean="0"/>
              <a:t>Add Water to wells</a:t>
            </a:r>
          </a:p>
          <a:p>
            <a:pPr marL="400050" lvl="1"/>
            <a:r>
              <a:rPr lang="en-US" sz="1100" dirty="0" smtClean="0"/>
              <a:t>Test begins</a:t>
            </a:r>
          </a:p>
          <a:p>
            <a:pPr>
              <a:buNone/>
            </a:pPr>
            <a:r>
              <a:rPr lang="en-US" sz="1400" dirty="0" smtClean="0"/>
              <a:t>Reality</a:t>
            </a:r>
          </a:p>
          <a:p>
            <a:pPr marL="400050" lvl="1"/>
            <a:r>
              <a:rPr lang="en-US" sz="1100" dirty="0" smtClean="0"/>
              <a:t>Water Reservoir, Micro Piping, Water Pump OR</a:t>
            </a:r>
          </a:p>
          <a:p>
            <a:pPr marL="400050" lvl="1"/>
            <a:r>
              <a:rPr lang="en-US" sz="1100" dirty="0" smtClean="0"/>
              <a:t>Mixture in half of well, water other half, seal between.</a:t>
            </a:r>
          </a:p>
          <a:p>
            <a:pPr>
              <a:buNone/>
            </a:pPr>
            <a:r>
              <a:rPr lang="en-US" sz="1400" dirty="0" smtClean="0"/>
              <a:t>3 nights of brainstorming</a:t>
            </a:r>
          </a:p>
          <a:p>
            <a:pPr marL="400050" lvl="1"/>
            <a:r>
              <a:rPr lang="en-US" sz="1100" dirty="0" smtClean="0"/>
              <a:t>10-15 people per week</a:t>
            </a:r>
          </a:p>
          <a:p>
            <a:pPr marL="400050" lvl="1"/>
            <a:r>
              <a:rPr lang="en-US" sz="1100" dirty="0" smtClean="0"/>
              <a:t>One team says- what if we freeze the water and mixture</a:t>
            </a:r>
          </a:p>
          <a:p>
            <a:pPr>
              <a:buNone/>
            </a:pPr>
            <a:r>
              <a:rPr lang="en-US" sz="1400" dirty="0" smtClean="0"/>
              <a:t>Solution</a:t>
            </a:r>
          </a:p>
          <a:p>
            <a:pPr marL="400050" lvl="1"/>
            <a:r>
              <a:rPr lang="en-US" sz="1100" dirty="0" smtClean="0"/>
              <a:t>Mix water and e Coli solution</a:t>
            </a:r>
          </a:p>
          <a:p>
            <a:pPr marL="400050" lvl="1"/>
            <a:r>
              <a:rPr lang="en-US" sz="1100" dirty="0" smtClean="0"/>
              <a:t>Freeze mixture in well plates</a:t>
            </a:r>
          </a:p>
          <a:p>
            <a:pPr marL="400050" lvl="1"/>
            <a:r>
              <a:rPr lang="en-US" sz="1100" dirty="0" smtClean="0"/>
              <a:t>Ship to ISS</a:t>
            </a:r>
          </a:p>
          <a:p>
            <a:pPr marL="400050" lvl="1"/>
            <a:r>
              <a:rPr lang="en-US" sz="1100" dirty="0" smtClean="0"/>
              <a:t>Ambient temperature in ISS thaws mixtures</a:t>
            </a:r>
          </a:p>
          <a:p>
            <a:pPr marL="400050" lvl="1"/>
            <a:r>
              <a:rPr lang="en-US" sz="1100" dirty="0" smtClean="0"/>
              <a:t>Test begins</a:t>
            </a:r>
          </a:p>
          <a:p>
            <a:pPr>
              <a:buNone/>
            </a:pPr>
            <a:r>
              <a:rPr lang="en-US" sz="1400" dirty="0" smtClean="0"/>
              <a:t>Results</a:t>
            </a:r>
          </a:p>
          <a:p>
            <a:pPr marL="400050" lvl="1"/>
            <a:r>
              <a:rPr lang="en-US" sz="1100" dirty="0" smtClean="0"/>
              <a:t>No Pump, no micro piping, no reservoir</a:t>
            </a:r>
          </a:p>
          <a:p>
            <a:pPr marL="400050" lvl="1"/>
            <a:r>
              <a:rPr lang="en-US" sz="1100" dirty="0" smtClean="0"/>
              <a:t>No seals to break on ISS</a:t>
            </a:r>
          </a:p>
          <a:p>
            <a:pPr marL="400050" lvl="1"/>
            <a:r>
              <a:rPr lang="en-US" sz="1100" dirty="0" smtClean="0"/>
              <a:t>No vibration and no heaters needed*</a:t>
            </a:r>
          </a:p>
          <a:p>
            <a:pPr lvl="1"/>
            <a:endParaRPr lang="en-US" sz="1100" dirty="0"/>
          </a:p>
          <a:p>
            <a:pPr>
              <a:buNone/>
            </a:pPr>
            <a:r>
              <a:rPr lang="en-US" sz="1400" dirty="0" smtClean="0"/>
              <a:t>Special note: </a:t>
            </a:r>
          </a:p>
          <a:p>
            <a:pPr marL="457200" lvl="1"/>
            <a:r>
              <a:rPr lang="en-US" sz="1050" dirty="0" smtClean="0"/>
              <a:t>Our e Coli supplier, Environmental Bio-Degradable Products, Inc., ran freeze/thaw test and room temperature tests (at their expense) to verify plan is feasible. We also tested freeze/thaw.</a:t>
            </a:r>
            <a:endParaRPr lang="en-US" sz="1050" dirty="0"/>
          </a:p>
        </p:txBody>
      </p:sp>
      <p:pic>
        <p:nvPicPr>
          <p:cNvPr id="6" name="Picture 3" descr="C:\Users\Kathleen\Pictures\ISS\1099 - Copy.JPG"/>
          <p:cNvPicPr>
            <a:picLocks noChangeAspect="1" noChangeArrowheads="1"/>
          </p:cNvPicPr>
          <p:nvPr/>
        </p:nvPicPr>
        <p:blipFill>
          <a:blip r:embed="rId2" cstate="print"/>
          <a:srcRect/>
          <a:stretch>
            <a:fillRect/>
          </a:stretch>
        </p:blipFill>
        <p:spPr bwMode="auto">
          <a:xfrm>
            <a:off x="6468035" y="3638551"/>
            <a:ext cx="2114550" cy="2819400"/>
          </a:xfrm>
          <a:prstGeom prst="rect">
            <a:avLst/>
          </a:prstGeom>
          <a:noFill/>
          <a:ln w="9525">
            <a:noFill/>
            <a:miter lim="800000"/>
            <a:headEnd/>
            <a:tailEnd/>
          </a:ln>
        </p:spPr>
      </p:pic>
      <p:pic>
        <p:nvPicPr>
          <p:cNvPr id="7" name="Picture 2" descr="C:\Users\Kathleen\Pictures\ISS\1076 - Copy.JPG"/>
          <p:cNvPicPr>
            <a:picLocks noChangeAspect="1" noChangeArrowheads="1"/>
          </p:cNvPicPr>
          <p:nvPr/>
        </p:nvPicPr>
        <p:blipFill>
          <a:blip r:embed="rId3" cstate="print"/>
          <a:srcRect/>
          <a:stretch>
            <a:fillRect/>
          </a:stretch>
        </p:blipFill>
        <p:spPr bwMode="auto">
          <a:xfrm>
            <a:off x="5338482" y="1343586"/>
            <a:ext cx="2901950" cy="217646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672F3E40-D06C-4DEE-8EAE-B29D07B0D332}" type="slidenum">
              <a:rPr lang="en-US" smtClean="0"/>
              <a:pPr/>
              <a:t>49</a:t>
            </a:fld>
            <a:endParaRPr lang="en-US" dirty="0"/>
          </a:p>
        </p:txBody>
      </p:sp>
    </p:spTree>
    <p:extLst>
      <p:ext uri="{BB962C8B-B14F-4D97-AF65-F5344CB8AC3E}">
        <p14:creationId xmlns:p14="http://schemas.microsoft.com/office/powerpoint/2010/main" xmlns="" val="4132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Biology</a:t>
            </a:r>
            <a:endParaRPr lang="en-US" dirty="0"/>
          </a:p>
        </p:txBody>
      </p:sp>
      <p:sp>
        <p:nvSpPr>
          <p:cNvPr id="3" name="Content Placeholder 2"/>
          <p:cNvSpPr>
            <a:spLocks noGrp="1"/>
          </p:cNvSpPr>
          <p:nvPr>
            <p:ph idx="1"/>
          </p:nvPr>
        </p:nvSpPr>
        <p:spPr/>
        <p:txBody>
          <a:bodyPr>
            <a:normAutofit fontScale="92500"/>
          </a:bodyPr>
          <a:lstStyle/>
          <a:p>
            <a:r>
              <a:rPr lang="en-US" sz="2400" dirty="0"/>
              <a:t>Initial Question: Does evolution happen in space,</a:t>
            </a:r>
            <a:br>
              <a:rPr lang="en-US" sz="2400" dirty="0"/>
            </a:br>
            <a:r>
              <a:rPr lang="en-US" sz="2400" dirty="0"/>
              <a:t> the same way it does on earth?</a:t>
            </a:r>
          </a:p>
          <a:p>
            <a:r>
              <a:rPr lang="en-US" sz="2400" dirty="0" smtClean="0"/>
              <a:t>Our question came from a publication that documented an increase in pathogenicity for </a:t>
            </a:r>
            <a:r>
              <a:rPr lang="en-US" sz="2400" i="1" dirty="0" smtClean="0"/>
              <a:t>Salmonella typhimurium</a:t>
            </a:r>
            <a:r>
              <a:rPr lang="en-US" sz="2400" dirty="0" smtClean="0"/>
              <a:t> after growth in microgravity (Wilson et al., PNAS vol. 104  no. 41  16299–16304).</a:t>
            </a:r>
          </a:p>
          <a:p>
            <a:r>
              <a:rPr lang="en-US" sz="2400" dirty="0" smtClean="0"/>
              <a:t>For our question we decided that the mechanics of the process of evolution; a mutation event that confers an advantage to the organism must be the same in space and on earth since all life as we know it has DNA and is the basis of evolutionary change.</a:t>
            </a:r>
          </a:p>
          <a:p>
            <a:r>
              <a:rPr lang="en-US" sz="2400" dirty="0" smtClean="0"/>
              <a:t>We decided to test whether the </a:t>
            </a:r>
            <a:r>
              <a:rPr lang="en-US" sz="2400" b="1" i="1" dirty="0" smtClean="0"/>
              <a:t>rate</a:t>
            </a:r>
            <a:r>
              <a:rPr lang="en-US" sz="2400" dirty="0" smtClean="0"/>
              <a:t> of evolution was different in space than it is on earth.</a:t>
            </a:r>
          </a:p>
        </p:txBody>
      </p:sp>
      <p:sp>
        <p:nvSpPr>
          <p:cNvPr id="4" name="Slide Number Placeholder 3"/>
          <p:cNvSpPr>
            <a:spLocks noGrp="1"/>
          </p:cNvSpPr>
          <p:nvPr>
            <p:ph type="sldNum" sz="quarter" idx="12"/>
          </p:nvPr>
        </p:nvSpPr>
        <p:spPr/>
        <p:txBody>
          <a:bodyPr/>
          <a:lstStyle/>
          <a:p>
            <a:fld id="{672F3E40-D06C-4DEE-8EAE-B29D07B0D332}" type="slidenum">
              <a:rPr lang="en-US" smtClean="0"/>
              <a:pPr/>
              <a:t>5</a:t>
            </a:fld>
            <a:endParaRPr lang="en-US" dirty="0"/>
          </a:p>
        </p:txBody>
      </p:sp>
    </p:spTree>
    <p:extLst>
      <p:ext uri="{BB962C8B-B14F-4D97-AF65-F5344CB8AC3E}">
        <p14:creationId xmlns:p14="http://schemas.microsoft.com/office/powerpoint/2010/main" xmlns="" val="3660420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Well Plate, Cylinder, </a:t>
            </a:r>
            <a:r>
              <a:rPr lang="en-US" dirty="0" smtClean="0"/>
              <a:t>Skeleton</a:t>
            </a:r>
            <a:endParaRPr lang="en-US" dirty="0"/>
          </a:p>
        </p:txBody>
      </p:sp>
      <p:pic>
        <p:nvPicPr>
          <p:cNvPr id="4" name="Content Placeholder 3" descr="CarouselAndSkeleton.png"/>
          <p:cNvPicPr>
            <a:picLocks noGrp="1" noChangeAspect="1"/>
          </p:cNvPicPr>
          <p:nvPr>
            <p:ph idx="1"/>
          </p:nvPr>
        </p:nvPicPr>
        <p:blipFill>
          <a:blip r:embed="rId2"/>
          <a:stretch>
            <a:fillRect/>
          </a:stretch>
        </p:blipFill>
        <p:spPr>
          <a:xfrm>
            <a:off x="1790906" y="1600200"/>
            <a:ext cx="5562188" cy="4525963"/>
          </a:xfrm>
        </p:spPr>
      </p:pic>
      <p:sp>
        <p:nvSpPr>
          <p:cNvPr id="5" name="Slide Number Placeholder 4"/>
          <p:cNvSpPr>
            <a:spLocks noGrp="1"/>
          </p:cNvSpPr>
          <p:nvPr>
            <p:ph type="sldNum" sz="quarter" idx="12"/>
          </p:nvPr>
        </p:nvSpPr>
        <p:spPr/>
        <p:txBody>
          <a:bodyPr/>
          <a:lstStyle/>
          <a:p>
            <a:fld id="{672F3E40-D06C-4DEE-8EAE-B29D07B0D332}" type="slidenum">
              <a:rPr lang="en-US" smtClean="0"/>
              <a:pPr/>
              <a:t>50</a:t>
            </a:fld>
            <a:endParaRPr lang="en-US" dirty="0"/>
          </a:p>
        </p:txBody>
      </p:sp>
    </p:spTree>
    <p:extLst>
      <p:ext uri="{BB962C8B-B14F-4D97-AF65-F5344CB8AC3E}">
        <p14:creationId xmlns:p14="http://schemas.microsoft.com/office/powerpoint/2010/main" xmlns="" val="312010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Approach: Ames Test-conventional (original design).</a:t>
            </a:r>
            <a:endParaRPr lang="en-US" dirty="0"/>
          </a:p>
        </p:txBody>
      </p:sp>
      <p:pic>
        <p:nvPicPr>
          <p:cNvPr id="4" name="image01.png"/>
          <p:cNvPicPr/>
          <p:nvPr/>
        </p:nvPicPr>
        <p:blipFill>
          <a:blip r:embed="rId3"/>
          <a:srcRect/>
          <a:stretch>
            <a:fillRect/>
          </a:stretch>
        </p:blipFill>
        <p:spPr>
          <a:xfrm>
            <a:off x="1371600" y="1600200"/>
            <a:ext cx="5750560" cy="3161665"/>
          </a:xfrm>
          <a:prstGeom prst="rect">
            <a:avLst/>
          </a:prstGeom>
          <a:ln/>
        </p:spPr>
      </p:pic>
      <p:sp>
        <p:nvSpPr>
          <p:cNvPr id="5" name="TextBox 4"/>
          <p:cNvSpPr txBox="1"/>
          <p:nvPr/>
        </p:nvSpPr>
        <p:spPr>
          <a:xfrm>
            <a:off x="609601" y="5181600"/>
            <a:ext cx="8077200" cy="1477328"/>
          </a:xfrm>
          <a:prstGeom prst="rect">
            <a:avLst/>
          </a:prstGeom>
          <a:noFill/>
        </p:spPr>
        <p:txBody>
          <a:bodyPr wrap="square" rtlCol="0">
            <a:spAutoFit/>
          </a:bodyPr>
          <a:lstStyle/>
          <a:p>
            <a:r>
              <a:rPr lang="en-US" dirty="0" smtClean="0"/>
              <a:t>We decided on 2 changes to this conventional strategy</a:t>
            </a:r>
          </a:p>
          <a:p>
            <a:pPr marL="342900" indent="-342900">
              <a:buAutoNum type="arabicParenR"/>
            </a:pPr>
            <a:r>
              <a:rPr lang="en-US" dirty="0" smtClean="0"/>
              <a:t>We decided to switch the micro-organism to </a:t>
            </a:r>
            <a:r>
              <a:rPr lang="en-US" i="1" dirty="0" smtClean="0"/>
              <a:t>Escherichia coli</a:t>
            </a:r>
            <a:r>
              <a:rPr lang="en-US" dirty="0" smtClean="0"/>
              <a:t> </a:t>
            </a:r>
            <a:r>
              <a:rPr lang="en-US" i="1" dirty="0" smtClean="0"/>
              <a:t>E. coli trp-</a:t>
            </a:r>
            <a:r>
              <a:rPr lang="en-US" dirty="0" smtClean="0"/>
              <a:t>, a less pathogenic strain requiring tryptophan to grow.</a:t>
            </a:r>
          </a:p>
          <a:p>
            <a:pPr marL="342900" indent="-342900">
              <a:buAutoNum type="arabicParenR"/>
            </a:pPr>
            <a:r>
              <a:rPr lang="en-US" dirty="0" smtClean="0"/>
              <a:t>The experimental design was changed to accommodate a micro-well plate format.</a:t>
            </a:r>
          </a:p>
        </p:txBody>
      </p:sp>
      <p:sp>
        <p:nvSpPr>
          <p:cNvPr id="6" name="Slide Number Placeholder 5"/>
          <p:cNvSpPr>
            <a:spLocks noGrp="1"/>
          </p:cNvSpPr>
          <p:nvPr>
            <p:ph type="sldNum" sz="quarter" idx="12"/>
          </p:nvPr>
        </p:nvSpPr>
        <p:spPr/>
        <p:txBody>
          <a:bodyPr/>
          <a:lstStyle/>
          <a:p>
            <a:fld id="{672F3E40-D06C-4DEE-8EAE-B29D07B0D332}" type="slidenum">
              <a:rPr lang="en-US" smtClean="0"/>
              <a:pPr/>
              <a:t>6</a:t>
            </a:fld>
            <a:endParaRPr lang="en-US" dirty="0"/>
          </a:p>
        </p:txBody>
      </p:sp>
    </p:spTree>
    <p:extLst>
      <p:ext uri="{BB962C8B-B14F-4D97-AF65-F5344CB8AC3E}">
        <p14:creationId xmlns:p14="http://schemas.microsoft.com/office/powerpoint/2010/main" xmlns="" val="284247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Approach: Ames Test-</a:t>
            </a:r>
            <a:br>
              <a:rPr lang="en-US" dirty="0" smtClean="0"/>
            </a:br>
            <a:r>
              <a:rPr lang="en-US" dirty="0" smtClean="0"/>
              <a:t>Micro-Well approach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454590"/>
            <a:ext cx="4850559" cy="3551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079159" y="1600200"/>
            <a:ext cx="3912441" cy="4524315"/>
          </a:xfrm>
          <a:prstGeom prst="rect">
            <a:avLst/>
          </a:prstGeom>
          <a:noFill/>
        </p:spPr>
        <p:txBody>
          <a:bodyPr wrap="square" rtlCol="0">
            <a:spAutoFit/>
          </a:bodyPr>
          <a:lstStyle/>
          <a:p>
            <a:r>
              <a:rPr lang="en-US" dirty="0" smtClean="0"/>
              <a:t>This pictogram shows that as the mutagen is diluted (higher rows) less of an effect is observed and the wells stay purple (</a:t>
            </a:r>
            <a:r>
              <a:rPr lang="en-US" i="1" dirty="0" smtClean="0"/>
              <a:t>trp-; mutations not detected</a:t>
            </a:r>
            <a:r>
              <a:rPr lang="en-US" dirty="0" smtClean="0"/>
              <a:t>).</a:t>
            </a:r>
          </a:p>
          <a:p>
            <a:endParaRPr lang="en-US" dirty="0" smtClean="0"/>
          </a:p>
          <a:p>
            <a:r>
              <a:rPr lang="en-US" dirty="0" smtClean="0"/>
              <a:t>In this pictogram high concentrations of mutagen (lower rows) have converted  the purple wells to yellow (</a:t>
            </a:r>
            <a:r>
              <a:rPr lang="en-US" i="1" dirty="0" smtClean="0"/>
              <a:t>trp+; mutations detected</a:t>
            </a:r>
            <a:r>
              <a:rPr lang="en-US" dirty="0" smtClean="0"/>
              <a:t>), due to a shift in pH from growing bacteria.  </a:t>
            </a:r>
          </a:p>
          <a:p>
            <a:endParaRPr lang="en-US" dirty="0"/>
          </a:p>
          <a:p>
            <a:r>
              <a:rPr lang="en-US" dirty="0" smtClean="0"/>
              <a:t>Our Experiment proposes to look for differences in the rate of this change in microgravity on the International Space Station compared to the same experiment performed on the ground.</a:t>
            </a:r>
          </a:p>
        </p:txBody>
      </p:sp>
      <p:sp>
        <p:nvSpPr>
          <p:cNvPr id="5" name="Slide Number Placeholder 4"/>
          <p:cNvSpPr>
            <a:spLocks noGrp="1"/>
          </p:cNvSpPr>
          <p:nvPr>
            <p:ph type="sldNum" sz="quarter" idx="12"/>
          </p:nvPr>
        </p:nvSpPr>
        <p:spPr/>
        <p:txBody>
          <a:bodyPr/>
          <a:lstStyle/>
          <a:p>
            <a:fld id="{672F3E40-D06C-4DEE-8EAE-B29D07B0D332}" type="slidenum">
              <a:rPr lang="en-US" smtClean="0"/>
              <a:pPr/>
              <a:t>7</a:t>
            </a:fld>
            <a:endParaRPr lang="en-US" dirty="0"/>
          </a:p>
        </p:txBody>
      </p:sp>
    </p:spTree>
    <p:extLst>
      <p:ext uri="{BB962C8B-B14F-4D97-AF65-F5344CB8AC3E}">
        <p14:creationId xmlns:p14="http://schemas.microsoft.com/office/powerpoint/2010/main" xmlns="" val="84896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Data: Proof of Concept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399" y="1450768"/>
            <a:ext cx="5248275" cy="3448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681536" y="3889168"/>
            <a:ext cx="2252664"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19999" y="4123602"/>
            <a:ext cx="1307346" cy="369332"/>
          </a:xfrm>
          <a:prstGeom prst="rect">
            <a:avLst/>
          </a:prstGeom>
          <a:noFill/>
          <a:ln w="28575">
            <a:solidFill>
              <a:srgbClr val="FF0000"/>
            </a:solidFill>
          </a:ln>
        </p:spPr>
        <p:txBody>
          <a:bodyPr wrap="none" rtlCol="0">
            <a:spAutoFit/>
          </a:bodyPr>
          <a:lstStyle/>
          <a:p>
            <a:r>
              <a:rPr lang="en-US" dirty="0" smtClean="0"/>
              <a:t>POS Control</a:t>
            </a:r>
            <a:endParaRPr lang="en-US" dirty="0"/>
          </a:p>
        </p:txBody>
      </p:sp>
      <p:cxnSp>
        <p:nvCxnSpPr>
          <p:cNvPr id="7" name="Straight Connector 6"/>
          <p:cNvCxnSpPr>
            <a:endCxn id="5" idx="1"/>
          </p:cNvCxnSpPr>
          <p:nvPr/>
        </p:nvCxnSpPr>
        <p:spPr>
          <a:xfrm>
            <a:off x="6937899" y="4308268"/>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81536" y="3174792"/>
            <a:ext cx="2252664" cy="71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81536" y="2393744"/>
            <a:ext cx="2252664" cy="781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685235" y="1679368"/>
            <a:ext cx="2252664" cy="71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619998" y="3347313"/>
            <a:ext cx="1277914" cy="369332"/>
          </a:xfrm>
          <a:prstGeom prst="rect">
            <a:avLst/>
          </a:prstGeom>
          <a:noFill/>
          <a:ln w="28575">
            <a:solidFill>
              <a:srgbClr val="FF0000"/>
            </a:solidFill>
          </a:ln>
        </p:spPr>
        <p:txBody>
          <a:bodyPr wrap="none" rtlCol="0">
            <a:spAutoFit/>
          </a:bodyPr>
          <a:lstStyle/>
          <a:p>
            <a:r>
              <a:rPr lang="en-US" dirty="0" smtClean="0"/>
              <a:t>1:2 Dilution</a:t>
            </a:r>
            <a:endParaRPr lang="en-US" dirty="0"/>
          </a:p>
        </p:txBody>
      </p:sp>
      <p:sp>
        <p:nvSpPr>
          <p:cNvPr id="13" name="TextBox 12"/>
          <p:cNvSpPr txBox="1"/>
          <p:nvPr/>
        </p:nvSpPr>
        <p:spPr>
          <a:xfrm>
            <a:off x="7612625" y="2612096"/>
            <a:ext cx="1277914" cy="369332"/>
          </a:xfrm>
          <a:prstGeom prst="rect">
            <a:avLst/>
          </a:prstGeom>
          <a:noFill/>
          <a:ln w="28575">
            <a:solidFill>
              <a:srgbClr val="FF0000"/>
            </a:solidFill>
          </a:ln>
        </p:spPr>
        <p:txBody>
          <a:bodyPr wrap="none" rtlCol="0">
            <a:spAutoFit/>
          </a:bodyPr>
          <a:lstStyle/>
          <a:p>
            <a:r>
              <a:rPr lang="en-US" dirty="0" smtClean="0"/>
              <a:t>1:4 Dilution</a:t>
            </a:r>
            <a:endParaRPr lang="en-US" dirty="0"/>
          </a:p>
        </p:txBody>
      </p:sp>
      <p:sp>
        <p:nvSpPr>
          <p:cNvPr id="14" name="TextBox 13"/>
          <p:cNvSpPr txBox="1"/>
          <p:nvPr/>
        </p:nvSpPr>
        <p:spPr>
          <a:xfrm>
            <a:off x="7619999" y="1851889"/>
            <a:ext cx="1277914" cy="369332"/>
          </a:xfrm>
          <a:prstGeom prst="rect">
            <a:avLst/>
          </a:prstGeom>
          <a:noFill/>
          <a:ln w="28575">
            <a:solidFill>
              <a:srgbClr val="FF0000"/>
            </a:solidFill>
          </a:ln>
        </p:spPr>
        <p:txBody>
          <a:bodyPr wrap="none" rtlCol="0">
            <a:spAutoFit/>
          </a:bodyPr>
          <a:lstStyle/>
          <a:p>
            <a:r>
              <a:rPr lang="en-US" dirty="0" smtClean="0"/>
              <a:t>1:8 Dilution</a:t>
            </a:r>
            <a:endParaRPr lang="en-US" dirty="0"/>
          </a:p>
        </p:txBody>
      </p:sp>
      <p:sp>
        <p:nvSpPr>
          <p:cNvPr id="15" name="Rectangle 14"/>
          <p:cNvSpPr/>
          <p:nvPr/>
        </p:nvSpPr>
        <p:spPr>
          <a:xfrm>
            <a:off x="2428872" y="1690464"/>
            <a:ext cx="2252664" cy="703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8599" y="1851889"/>
            <a:ext cx="1518173" cy="369332"/>
          </a:xfrm>
          <a:prstGeom prst="rect">
            <a:avLst/>
          </a:prstGeom>
          <a:noFill/>
          <a:ln w="28575">
            <a:solidFill>
              <a:srgbClr val="FF0000"/>
            </a:solidFill>
          </a:ln>
        </p:spPr>
        <p:txBody>
          <a:bodyPr wrap="square" rtlCol="0">
            <a:spAutoFit/>
          </a:bodyPr>
          <a:lstStyle/>
          <a:p>
            <a:r>
              <a:rPr lang="en-US" dirty="0" smtClean="0"/>
              <a:t>NEG Control</a:t>
            </a:r>
            <a:endParaRPr lang="en-US" dirty="0"/>
          </a:p>
        </p:txBody>
      </p:sp>
      <p:cxnSp>
        <p:nvCxnSpPr>
          <p:cNvPr id="19" name="Straight Connector 18"/>
          <p:cNvCxnSpPr/>
          <p:nvPr/>
        </p:nvCxnSpPr>
        <p:spPr>
          <a:xfrm>
            <a:off x="6937899" y="3531979"/>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30525" y="2784269"/>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0525" y="2036555"/>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599" y="2592064"/>
            <a:ext cx="1525571" cy="369332"/>
          </a:xfrm>
          <a:prstGeom prst="rect">
            <a:avLst/>
          </a:prstGeom>
          <a:noFill/>
          <a:ln w="28575">
            <a:solidFill>
              <a:srgbClr val="FF0000"/>
            </a:solidFill>
          </a:ln>
        </p:spPr>
        <p:txBody>
          <a:bodyPr wrap="square" rtlCol="0">
            <a:spAutoFit/>
          </a:bodyPr>
          <a:lstStyle/>
          <a:p>
            <a:r>
              <a:rPr lang="en-US" dirty="0" smtClean="0"/>
              <a:t>1:64 Dilution</a:t>
            </a:r>
            <a:endParaRPr lang="en-US" dirty="0"/>
          </a:p>
        </p:txBody>
      </p:sp>
      <p:sp>
        <p:nvSpPr>
          <p:cNvPr id="23" name="TextBox 22"/>
          <p:cNvSpPr txBox="1"/>
          <p:nvPr/>
        </p:nvSpPr>
        <p:spPr>
          <a:xfrm>
            <a:off x="228599" y="3347313"/>
            <a:ext cx="1499678" cy="369332"/>
          </a:xfrm>
          <a:prstGeom prst="rect">
            <a:avLst/>
          </a:prstGeom>
          <a:noFill/>
          <a:ln w="28575">
            <a:solidFill>
              <a:srgbClr val="FF0000"/>
            </a:solidFill>
          </a:ln>
        </p:spPr>
        <p:txBody>
          <a:bodyPr wrap="square" rtlCol="0">
            <a:spAutoFit/>
          </a:bodyPr>
          <a:lstStyle/>
          <a:p>
            <a:r>
              <a:rPr lang="en-US" dirty="0" smtClean="0"/>
              <a:t>1:32 Dilution</a:t>
            </a:r>
            <a:endParaRPr lang="en-US" dirty="0"/>
          </a:p>
        </p:txBody>
      </p:sp>
      <p:sp>
        <p:nvSpPr>
          <p:cNvPr id="24" name="TextBox 23"/>
          <p:cNvSpPr txBox="1"/>
          <p:nvPr/>
        </p:nvSpPr>
        <p:spPr>
          <a:xfrm>
            <a:off x="228599" y="4041569"/>
            <a:ext cx="1471133" cy="369332"/>
          </a:xfrm>
          <a:prstGeom prst="rect">
            <a:avLst/>
          </a:prstGeom>
          <a:noFill/>
          <a:ln w="28575">
            <a:solidFill>
              <a:srgbClr val="FF0000"/>
            </a:solidFill>
          </a:ln>
        </p:spPr>
        <p:txBody>
          <a:bodyPr wrap="square" rtlCol="0">
            <a:spAutoFit/>
          </a:bodyPr>
          <a:lstStyle/>
          <a:p>
            <a:r>
              <a:rPr lang="en-US" dirty="0" smtClean="0"/>
              <a:t>1:16 Dilution</a:t>
            </a:r>
            <a:endParaRPr lang="en-US" dirty="0"/>
          </a:p>
        </p:txBody>
      </p:sp>
      <p:sp>
        <p:nvSpPr>
          <p:cNvPr id="25" name="Rectangle 24"/>
          <p:cNvSpPr/>
          <p:nvPr/>
        </p:nvSpPr>
        <p:spPr>
          <a:xfrm>
            <a:off x="2432571" y="2393744"/>
            <a:ext cx="2252664" cy="777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428872" y="3170816"/>
            <a:ext cx="2252664" cy="703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432571" y="3889168"/>
            <a:ext cx="2252664"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750471" y="4226604"/>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46772" y="3522456"/>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50471" y="2776730"/>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50471" y="2042104"/>
            <a:ext cx="68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7502" y="5181600"/>
            <a:ext cx="869874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Dilution of the mutagen (4-NQO) results in less revertants as the treatments become more dilute.</a:t>
            </a:r>
          </a:p>
          <a:p>
            <a:pPr marL="285750" indent="-285750">
              <a:buFont typeface="Arial" panose="020B0604020202020204" pitchFamily="34" charset="0"/>
              <a:buChar char="•"/>
            </a:pPr>
            <a:r>
              <a:rPr lang="en-US" sz="1600" dirty="0" smtClean="0"/>
              <a:t>Multiple concentrations/dilutions allows us to evaluate the experiment across a range of treatments, thereby providing a scale of sensitivity.</a:t>
            </a:r>
          </a:p>
          <a:p>
            <a:pPr marL="285750" indent="-285750">
              <a:buFont typeface="Arial" panose="020B0604020202020204" pitchFamily="34" charset="0"/>
              <a:buChar char="•"/>
            </a:pPr>
            <a:r>
              <a:rPr lang="en-US" sz="1600" dirty="0" smtClean="0"/>
              <a:t>The number of wells in each concentration provides some assurance that any differences detected can be evaluated for statistical significance when comparing the same dilutions on the space station versus the same experiment conducted on the ground. </a:t>
            </a:r>
            <a:endParaRPr lang="en-US" sz="1600" dirty="0"/>
          </a:p>
        </p:txBody>
      </p:sp>
      <p:sp>
        <p:nvSpPr>
          <p:cNvPr id="32" name="Slide Number Placeholder 31"/>
          <p:cNvSpPr>
            <a:spLocks noGrp="1"/>
          </p:cNvSpPr>
          <p:nvPr>
            <p:ph type="sldNum" sz="quarter" idx="12"/>
          </p:nvPr>
        </p:nvSpPr>
        <p:spPr/>
        <p:txBody>
          <a:bodyPr/>
          <a:lstStyle/>
          <a:p>
            <a:fld id="{672F3E40-D06C-4DEE-8EAE-B29D07B0D332}" type="slidenum">
              <a:rPr lang="en-US" smtClean="0"/>
              <a:pPr/>
              <a:t>8</a:t>
            </a:fld>
            <a:endParaRPr lang="en-US" dirty="0"/>
          </a:p>
        </p:txBody>
      </p:sp>
    </p:spTree>
    <p:extLst>
      <p:ext uri="{BB962C8B-B14F-4D97-AF65-F5344CB8AC3E}">
        <p14:creationId xmlns:p14="http://schemas.microsoft.com/office/powerpoint/2010/main" xmlns="" val="39957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sz="3200" dirty="0" smtClean="0"/>
              <a:t>Biology Breakthrough: </a:t>
            </a:r>
            <a:r>
              <a:rPr lang="en-US" sz="2400" dirty="0" smtClean="0"/>
              <a:t>Room temperature  incubation!</a:t>
            </a:r>
            <a:endParaRPr lang="en-US" sz="3200" dirty="0"/>
          </a:p>
        </p:txBody>
      </p:sp>
      <p:sp>
        <p:nvSpPr>
          <p:cNvPr id="4" name="Slide Number Placeholder 3"/>
          <p:cNvSpPr>
            <a:spLocks noGrp="1"/>
          </p:cNvSpPr>
          <p:nvPr>
            <p:ph type="sldNum" sz="quarter" idx="12"/>
          </p:nvPr>
        </p:nvSpPr>
        <p:spPr/>
        <p:txBody>
          <a:bodyPr/>
          <a:lstStyle/>
          <a:p>
            <a:fld id="{672F3E40-D06C-4DEE-8EAE-B29D07B0D332}" type="slidenum">
              <a:rPr lang="en-US" smtClean="0"/>
              <a:pPr/>
              <a:t>9</a:t>
            </a:fld>
            <a:endParaRPr lang="en-US" dirty="0"/>
          </a:p>
        </p:txBody>
      </p:sp>
      <p:graphicFrame>
        <p:nvGraphicFramePr>
          <p:cNvPr id="9" name="Table 8"/>
          <p:cNvGraphicFramePr>
            <a:graphicFrameLocks noGrp="1"/>
          </p:cNvGraphicFramePr>
          <p:nvPr/>
        </p:nvGraphicFramePr>
        <p:xfrm>
          <a:off x="372570" y="1262922"/>
          <a:ext cx="4381500" cy="2743200"/>
        </p:xfrm>
        <a:graphic>
          <a:graphicData uri="http://schemas.openxmlformats.org/drawingml/2006/table">
            <a:tbl>
              <a:tblPr/>
              <a:tblGrid>
                <a:gridCol w="2122537"/>
                <a:gridCol w="2258963"/>
              </a:tblGrid>
              <a:tr h="438150">
                <a:tc>
                  <a:txBody>
                    <a:bodyPr/>
                    <a:lstStyle/>
                    <a:p>
                      <a:pPr algn="l" fontAlgn="b"/>
                      <a:r>
                        <a:rPr lang="en-US" sz="1400" b="1" i="0" u="none" strike="noStrike" dirty="0">
                          <a:solidFill>
                            <a:srgbClr val="000000"/>
                          </a:solidFill>
                          <a:latin typeface="Calibri"/>
                        </a:rPr>
                        <a:t>Original Plan</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400" b="1" i="0" u="none" strike="noStrike" dirty="0">
                          <a:solidFill>
                            <a:srgbClr val="000000"/>
                          </a:solidFill>
                          <a:latin typeface="Calibri"/>
                        </a:rPr>
                        <a:t>Room Temperature Test</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57200">
                <a:tc>
                  <a:txBody>
                    <a:bodyPr/>
                    <a:lstStyle/>
                    <a:p>
                      <a:pPr algn="l" fontAlgn="b"/>
                      <a:r>
                        <a:rPr lang="en-US" sz="1400" b="0" i="0" u="none" strike="noStrike" dirty="0">
                          <a:solidFill>
                            <a:srgbClr val="000000"/>
                          </a:solidFill>
                          <a:latin typeface="Calibri"/>
                        </a:rPr>
                        <a:t>Freeze dry </a:t>
                      </a:r>
                      <a:r>
                        <a:rPr lang="en-US" sz="1400" b="0" i="1" u="none" strike="noStrike" dirty="0">
                          <a:solidFill>
                            <a:srgbClr val="000000"/>
                          </a:solidFill>
                          <a:latin typeface="Calibri"/>
                        </a:rPr>
                        <a:t>E. coli</a:t>
                      </a:r>
                      <a:r>
                        <a:rPr lang="en-US" sz="1400" b="0" i="0" u="none" strike="noStrike" dirty="0">
                          <a:solidFill>
                            <a:srgbClr val="000000"/>
                          </a:solidFill>
                          <a:latin typeface="Calibri"/>
                        </a:rPr>
                        <a:t> mixtures in wells</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Mix water and </a:t>
                      </a:r>
                      <a:r>
                        <a:rPr lang="en-US" sz="1400" b="0" i="1" u="none" strike="noStrike" dirty="0">
                          <a:solidFill>
                            <a:srgbClr val="000000"/>
                          </a:solidFill>
                          <a:latin typeface="Calibri"/>
                        </a:rPr>
                        <a:t>E. coli</a:t>
                      </a:r>
                      <a:r>
                        <a:rPr lang="en-US" sz="1400" b="0" i="0" u="none" strike="noStrike" dirty="0">
                          <a:solidFill>
                            <a:srgbClr val="000000"/>
                          </a:solidFill>
                          <a:latin typeface="Calibri"/>
                        </a:rPr>
                        <a:t> solution</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b"/>
                      <a:r>
                        <a:rPr lang="en-US" sz="1400" b="0" i="0" u="none" strike="noStrike" dirty="0">
                          <a:solidFill>
                            <a:srgbClr val="000000"/>
                          </a:solidFill>
                          <a:latin typeface="Calibri"/>
                        </a:rPr>
                        <a:t>Add water to wells</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Freeze mixture in well plates</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b"/>
                      <a:r>
                        <a:rPr lang="en-US" sz="1400" b="0" i="0" u="none" strike="noStrike" dirty="0">
                          <a:solidFill>
                            <a:srgbClr val="000000"/>
                          </a:solidFill>
                          <a:latin typeface="Calibri"/>
                        </a:rPr>
                        <a:t>Ship to ISS</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Ship to ISS</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725">
                <a:tc>
                  <a:txBody>
                    <a:bodyPr/>
                    <a:lstStyle/>
                    <a:p>
                      <a:pPr algn="l" fontAlgn="b"/>
                      <a:r>
                        <a:rPr lang="en-US" sz="1400" b="0" i="0" u="none" strike="noStrike" dirty="0">
                          <a:solidFill>
                            <a:srgbClr val="000000"/>
                          </a:solidFill>
                          <a:latin typeface="Calibri"/>
                        </a:rPr>
                        <a:t>Test begins</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Room temperature in ISS thaws mixture, test begins</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75">
                <a:tc>
                  <a:txBody>
                    <a:bodyPr/>
                    <a:lstStyle/>
                    <a:p>
                      <a:pPr algn="l" fontAlgn="b"/>
                      <a:r>
                        <a:rPr lang="en-US" sz="1200" b="0" i="0" u="none" strike="noStrike" dirty="0">
                          <a:solidFill>
                            <a:srgbClr val="000000"/>
                          </a:solidFill>
                          <a:latin typeface="Calibri"/>
                        </a:rPr>
                        <a:t>Requires water piping, water pump OR seal between water and mixture in well</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No pump, micro piping, reservoir, seals to break on ISS, mixing, and heaters needed!</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6497" name="Picture 1" descr="C:\Users\Kathleen\Pictures\ISS\RoomTemp2days_Feb25_16_image009.jpg"/>
          <p:cNvPicPr>
            <a:picLocks noChangeAspect="1" noChangeArrowheads="1"/>
          </p:cNvPicPr>
          <p:nvPr/>
        </p:nvPicPr>
        <p:blipFill>
          <a:blip r:embed="rId2"/>
          <a:srcRect/>
          <a:stretch>
            <a:fillRect/>
          </a:stretch>
        </p:blipFill>
        <p:spPr bwMode="auto">
          <a:xfrm>
            <a:off x="5431759" y="1297446"/>
            <a:ext cx="3157605" cy="2225241"/>
          </a:xfrm>
          <a:prstGeom prst="rect">
            <a:avLst/>
          </a:prstGeom>
          <a:noFill/>
        </p:spPr>
      </p:pic>
      <p:pic>
        <p:nvPicPr>
          <p:cNvPr id="106498" name="Picture 2" descr="C:\Users\Kathleen\Pictures\ISS\RoomTem9days_Mar3_16_image013.jpg"/>
          <p:cNvPicPr>
            <a:picLocks noChangeAspect="1" noChangeArrowheads="1"/>
          </p:cNvPicPr>
          <p:nvPr/>
        </p:nvPicPr>
        <p:blipFill>
          <a:blip r:embed="rId3"/>
          <a:srcRect/>
          <a:stretch>
            <a:fillRect/>
          </a:stretch>
        </p:blipFill>
        <p:spPr bwMode="auto">
          <a:xfrm>
            <a:off x="5415827" y="4586990"/>
            <a:ext cx="3184622" cy="2090270"/>
          </a:xfrm>
          <a:prstGeom prst="rect">
            <a:avLst/>
          </a:prstGeom>
          <a:noFill/>
        </p:spPr>
      </p:pic>
      <p:sp>
        <p:nvSpPr>
          <p:cNvPr id="12" name="TextBox 11"/>
          <p:cNvSpPr txBox="1"/>
          <p:nvPr/>
        </p:nvSpPr>
        <p:spPr>
          <a:xfrm>
            <a:off x="329782" y="4317167"/>
            <a:ext cx="4661941" cy="1200329"/>
          </a:xfrm>
          <a:prstGeom prst="rect">
            <a:avLst/>
          </a:prstGeom>
          <a:noFill/>
        </p:spPr>
        <p:txBody>
          <a:bodyPr wrap="square" rtlCol="0">
            <a:spAutoFit/>
          </a:bodyPr>
          <a:lstStyle/>
          <a:p>
            <a:r>
              <a:rPr lang="en-US" dirty="0" smtClean="0"/>
              <a:t>Proof of concept results:</a:t>
            </a:r>
          </a:p>
          <a:p>
            <a:pPr marL="342900" indent="-342900">
              <a:buFont typeface="+mj-lt"/>
              <a:buAutoNum type="arabicPeriod"/>
            </a:pPr>
            <a:r>
              <a:rPr lang="en-US" dirty="0" smtClean="0"/>
              <a:t>Bacteria would mutate at room temperature</a:t>
            </a:r>
          </a:p>
          <a:p>
            <a:pPr marL="342900" indent="-342900">
              <a:buFont typeface="+mj-lt"/>
              <a:buAutoNum type="arabicPeriod"/>
            </a:pPr>
            <a:r>
              <a:rPr lang="en-US" dirty="0" smtClean="0"/>
              <a:t>Bacteria &amp; solution survived freezing </a:t>
            </a:r>
          </a:p>
          <a:p>
            <a:pPr marL="342900" indent="-342900">
              <a:buFont typeface="+mj-lt"/>
              <a:buAutoNum type="arabicPeriod"/>
            </a:pPr>
            <a:endParaRPr lang="en-US" dirty="0"/>
          </a:p>
        </p:txBody>
      </p:sp>
      <p:sp>
        <p:nvSpPr>
          <p:cNvPr id="13" name="TextBox 12"/>
          <p:cNvSpPr txBox="1"/>
          <p:nvPr/>
        </p:nvSpPr>
        <p:spPr>
          <a:xfrm>
            <a:off x="5891134" y="3537679"/>
            <a:ext cx="2274084" cy="369332"/>
          </a:xfrm>
          <a:prstGeom prst="rect">
            <a:avLst/>
          </a:prstGeom>
          <a:noFill/>
        </p:spPr>
        <p:txBody>
          <a:bodyPr wrap="none" rtlCol="0">
            <a:spAutoFit/>
          </a:bodyPr>
          <a:lstStyle/>
          <a:p>
            <a:r>
              <a:rPr lang="en-US" dirty="0" smtClean="0"/>
              <a:t>Well plate after 2 days</a:t>
            </a:r>
            <a:endParaRPr lang="en-US" dirty="0"/>
          </a:p>
        </p:txBody>
      </p:sp>
      <p:sp>
        <p:nvSpPr>
          <p:cNvPr id="14" name="Rectangle 13"/>
          <p:cNvSpPr/>
          <p:nvPr/>
        </p:nvSpPr>
        <p:spPr>
          <a:xfrm>
            <a:off x="5788414" y="4113763"/>
            <a:ext cx="2274084" cy="369332"/>
          </a:xfrm>
          <a:prstGeom prst="rect">
            <a:avLst/>
          </a:prstGeom>
        </p:spPr>
        <p:txBody>
          <a:bodyPr wrap="none">
            <a:spAutoFit/>
          </a:bodyPr>
          <a:lstStyle/>
          <a:p>
            <a:r>
              <a:rPr lang="en-US" dirty="0" smtClean="0"/>
              <a:t>Well plate after 9 days</a:t>
            </a:r>
            <a:endParaRPr lang="en-US" dirty="0"/>
          </a:p>
        </p:txBody>
      </p:sp>
      <p:sp>
        <p:nvSpPr>
          <p:cNvPr id="15" name="TextBox 14"/>
          <p:cNvSpPr txBox="1"/>
          <p:nvPr/>
        </p:nvSpPr>
        <p:spPr>
          <a:xfrm>
            <a:off x="344774" y="5471411"/>
            <a:ext cx="4736892" cy="1077218"/>
          </a:xfrm>
          <a:prstGeom prst="rect">
            <a:avLst/>
          </a:prstGeom>
          <a:noFill/>
          <a:ln w="15875" cmpd="thickThin">
            <a:solidFill>
              <a:srgbClr val="FF0000"/>
            </a:solidFill>
          </a:ln>
        </p:spPr>
        <p:txBody>
          <a:bodyPr wrap="square" rtlCol="0">
            <a:spAutoFit/>
          </a:bodyPr>
          <a:lstStyle/>
          <a:p>
            <a:pPr marL="0" lvl="1"/>
            <a:r>
              <a:rPr lang="en-US" sz="1600" b="1" dirty="0" smtClean="0"/>
              <a:t>Special Note:  </a:t>
            </a:r>
            <a:r>
              <a:rPr lang="en-US" sz="1600" dirty="0" smtClean="0"/>
              <a:t>Our </a:t>
            </a:r>
            <a:r>
              <a:rPr lang="en-US" sz="1600" i="1" dirty="0" smtClean="0"/>
              <a:t>E. coli </a:t>
            </a:r>
            <a:r>
              <a:rPr lang="en-US" sz="1600" dirty="0" smtClean="0"/>
              <a:t>supplier, Environmental Bio-Degradable Products, Inc., ran freeze/thaw test and room temperature tests (at their expense) to verify plan is feasible, also!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a:solidFill>
            <a:schemeClr val="accent5">
              <a:lumMod val="20000"/>
              <a:lumOff val="80000"/>
            </a:schemeClr>
          </a:solid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6975</TotalTime>
  <Words>3911</Words>
  <Application>Microsoft Office PowerPoint</Application>
  <PresentationFormat>On-screen Show (4:3)</PresentationFormat>
  <Paragraphs>1373</Paragraphs>
  <Slides>50</Slides>
  <Notes>14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Our Team AMES For Space</vt:lpstr>
      <vt:lpstr>Critical Design Review</vt:lpstr>
      <vt:lpstr>Contents</vt:lpstr>
      <vt:lpstr>Introduction</vt:lpstr>
      <vt:lpstr>Biology</vt:lpstr>
      <vt:lpstr>Experimental Approach: Ames Test-conventional (original design).</vt:lpstr>
      <vt:lpstr>Experimental Approach: Ames Test- Micro-Well approach</vt:lpstr>
      <vt:lpstr>Preliminary Data: Proof of Concept</vt:lpstr>
      <vt:lpstr>Biology Breakthrough: Room temperature  incubation!</vt:lpstr>
      <vt:lpstr>Data Analytics:  Statistical Significance</vt:lpstr>
      <vt:lpstr>Statistical Significance Options</vt:lpstr>
      <vt:lpstr>Conclusion: Only 2 viable options</vt:lpstr>
      <vt:lpstr>Independent Variables to be Measured</vt:lpstr>
      <vt:lpstr>Slide 14</vt:lpstr>
      <vt:lpstr>Functional Diagram</vt:lpstr>
      <vt:lpstr>Conceptual Block Diagram</vt:lpstr>
      <vt:lpstr>Conceptual SW State Machine</vt:lpstr>
      <vt:lpstr>State Machine paths</vt:lpstr>
      <vt:lpstr>State diagram (cont’d)</vt:lpstr>
      <vt:lpstr>Subsystems Evolution</vt:lpstr>
      <vt:lpstr>Well Plate – Skeleton Evolution</vt:lpstr>
      <vt:lpstr>Well Plate Evolution (cont’d)</vt:lpstr>
      <vt:lpstr>Camera Ideas &amp; Testing</vt:lpstr>
      <vt:lpstr>Carousel System</vt:lpstr>
      <vt:lpstr>Cameras, Optics, Lighting</vt:lpstr>
      <vt:lpstr>Well Plate vs. Camera Position</vt:lpstr>
      <vt:lpstr>Well Plate vs. Camera Position</vt:lpstr>
      <vt:lpstr>Rotating Carousel: Motor, Position Sensing</vt:lpstr>
      <vt:lpstr>Rotating Carousel</vt:lpstr>
      <vt:lpstr>Sensors and Lighting </vt:lpstr>
      <vt:lpstr>Trouble-shooting tools</vt:lpstr>
      <vt:lpstr>SD Card, USB Interface</vt:lpstr>
      <vt:lpstr>SD Card and USB </vt:lpstr>
      <vt:lpstr>Communication Team Spreading the Word! </vt:lpstr>
      <vt:lpstr>Wrap-up</vt:lpstr>
      <vt:lpstr>A Special Thanks To:</vt:lpstr>
      <vt:lpstr>Questions?</vt:lpstr>
      <vt:lpstr>Back-up</vt:lpstr>
      <vt:lpstr>Servo Motor </vt:lpstr>
      <vt:lpstr>Servo Motor Block Diagram</vt:lpstr>
      <vt:lpstr>Servo Motor Electronics</vt:lpstr>
      <vt:lpstr>Servo Power Droop </vt:lpstr>
      <vt:lpstr>Ames for Space State and Flowchart Diagrams</vt:lpstr>
      <vt:lpstr>Fluctuation method</vt:lpstr>
      <vt:lpstr>Statistical Power</vt:lpstr>
      <vt:lpstr>Statistical Power</vt:lpstr>
      <vt:lpstr>Thought Process</vt:lpstr>
      <vt:lpstr>Statistical Significance</vt:lpstr>
      <vt:lpstr>Hydration, Vibration, Heaters</vt:lpstr>
      <vt:lpstr>Well Plate, Cylinder, Skeleton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normmc98</dc:creator>
  <cp:lastModifiedBy>Kathleen</cp:lastModifiedBy>
  <cp:revision>343</cp:revision>
  <cp:lastPrinted>2016-05-30T20:31:23Z</cp:lastPrinted>
  <dcterms:created xsi:type="dcterms:W3CDTF">2016-05-27T20:04:03Z</dcterms:created>
  <dcterms:modified xsi:type="dcterms:W3CDTF">2016-06-04T06:30:17Z</dcterms:modified>
</cp:coreProperties>
</file>