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8" r:id="rId2"/>
    <p:sldId id="399" r:id="rId3"/>
    <p:sldId id="441" r:id="rId4"/>
    <p:sldId id="443" r:id="rId5"/>
    <p:sldId id="444" r:id="rId6"/>
    <p:sldId id="457" r:id="rId7"/>
    <p:sldId id="445" r:id="rId8"/>
    <p:sldId id="447" r:id="rId9"/>
    <p:sldId id="449" r:id="rId10"/>
    <p:sldId id="456" r:id="rId11"/>
    <p:sldId id="451" r:id="rId12"/>
    <p:sldId id="455" r:id="rId13"/>
    <p:sldId id="453" r:id="rId14"/>
    <p:sldId id="460" r:id="rId15"/>
    <p:sldId id="454" r:id="rId16"/>
    <p:sldId id="4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FEFEF"/>
    <a:srgbClr val="E1E1E1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80" autoAdjust="0"/>
    <p:restoredTop sz="86772" autoAdjust="0"/>
  </p:normalViewPr>
  <p:slideViewPr>
    <p:cSldViewPr>
      <p:cViewPr varScale="1">
        <p:scale>
          <a:sx n="16" d="100"/>
          <a:sy n="16" d="100"/>
        </p:scale>
        <p:origin x="43" y="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9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AE97B9-2911-4182-BF60-49286E602C30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30E83D-5978-444E-B975-F23B4FD4F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8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E83D-5978-444E-B975-F23B4FD4F7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merit badges </a:t>
            </a:r>
            <a:r>
              <a:rPr lang="en-US" baseline="0" dirty="0" smtClean="0"/>
              <a:t>are dependent upon the topic of the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E83D-5978-444E-B975-F23B4FD4F7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42F5C3-9290-447D-9AF7-A1B83ED9BFEC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3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FFFFFF"/>
                </a:solidFill>
                <a:latin typeface="Avant Garde"/>
              </a:rPr>
              <a:t>2005 - Congress designates the U.S. portion of the International Space Station as a National Laboratory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spc="30" dirty="0" smtClean="0">
                <a:solidFill>
                  <a:srgbClr val="FFFFFF"/>
                </a:solidFill>
                <a:latin typeface="Avant Garde"/>
              </a:rPr>
              <a:t>2011 – NASA selected CASIS to manage the national lab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46DEA-6DFF-490B-98B9-F3CD4B7BF27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2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Automated experiments</a:t>
            </a:r>
            <a:r>
              <a:rPr lang="en-US" sz="1200" baseline="0" dirty="0" smtClean="0"/>
              <a:t> lessen the amount of crew time; Data can be collected weekly from ISS.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Easy to integrate and control hundreds of different analog &amp; digital sensors, stepper motors, cameras, lights, etc. to control and collect data from the experiment on the ISS.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E83D-5978-444E-B975-F23B4FD4F7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E83D-5978-444E-B975-F23B4FD4F7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4D20-CDB3-4E93-97AE-8F1729A7EC33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5C64-0152-4C39-B22C-AE4BA940F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13C4-D3C1-4E00-A699-86FBFE1291D3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6437-2400-4288-92FE-8F44C8D99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A125-C221-452E-B893-5FF1B963B5A4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03E1-0E57-4C85-8958-62B883CD9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709"/>
            <a:ext cx="7038975" cy="1143000"/>
          </a:xfrm>
        </p:spPr>
        <p:txBody>
          <a:bodyPr/>
          <a:lstStyle>
            <a:lvl1pPr>
              <a:defRPr sz="2400">
                <a:latin typeface="Avant Gard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A824-78F7-43D4-89DD-2A6B1EB6DA7F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9CA-F656-423B-8605-50B67D01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7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FC44-8DAF-4189-AEDE-BEFDDA1CB230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2098-3EB4-48BA-A591-E64682F42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80" y="0"/>
            <a:ext cx="7025120" cy="1143000"/>
          </a:xfr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038-C29E-45B2-9B85-ECADDABCC541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9A90-1202-4F53-8539-6BA294AB2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855"/>
            <a:ext cx="7038975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44DA-E363-4EFB-93A7-AC68C3578539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A2F7-4A2F-48C5-AC14-DC526FD96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7038975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F0D-0826-4740-B439-B1DCB38B132E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9FA9-9DFD-4F21-BF9D-EFE4D753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B644-35FE-4DF8-9B0D-A3E0A7A8633E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6463-B942-40B0-AD11-098BA951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09E4-7CEF-494C-91F4-2F8A5D40CB13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2F67-2CE2-44A8-BF08-3054B324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7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59AE-8FCB-498F-B970-6028C52D24D0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DB22-4CE5-4A0F-A982-92514F33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0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38A4F-5EED-428B-9F61-3B2A46D27D69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9E0C9-D72E-4743-B5FF-BA2AD5304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 descr="http://iss-casis.org/Portals/0/images/casis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 spc="5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vant Garde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vant Garde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vant Garde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vant Garde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vant Garde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Blip>
          <a:blip r:embed="rId15"/>
        </a:buBlip>
        <a:defRPr sz="1700" kern="1200" spc="30">
          <a:solidFill>
            <a:schemeClr val="tx1"/>
          </a:solidFill>
          <a:latin typeface="Avant Garde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Avant Garde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Avant Garde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Avant Garde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Avant Gard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s-casis.org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dcpilotdenver.weebly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dvr.com/2014/05/13/boulder-students-will-have-project-sent-to-international-space-station" TargetMode="External"/><Relationship Id="rId2" Type="http://schemas.openxmlformats.org/officeDocument/2006/relationships/hyperlink" Target="http://www.wired.com/2013/10/arduinolab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3VQgjm1-pU" TargetMode="External"/><Relationship Id="rId4" Type="http://schemas.openxmlformats.org/officeDocument/2006/relationships/hyperlink" Target="http://kdvr.com/2014/05/13/boulder-students-will-have-project-sent-to-international-space-st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138942"/>
            <a:ext cx="6400800" cy="1752600"/>
          </a:xfrm>
        </p:spPr>
        <p:txBody>
          <a:bodyPr>
            <a:normAutofit/>
          </a:bodyPr>
          <a:lstStyle/>
          <a:p>
            <a:endParaRPr lang="en-US" sz="2000" i="1" spc="300" dirty="0" smtClean="0">
              <a:latin typeface="Arial Rounded MT Bold" pitchFamily="34" charset="0"/>
              <a:cs typeface="Avant Garde"/>
            </a:endParaRPr>
          </a:p>
          <a:p>
            <a:r>
              <a:rPr lang="en-US" sz="2000" i="1" spc="300" dirty="0" smtClean="0">
                <a:latin typeface="Arial Rounded MT Bold" pitchFamily="34" charset="0"/>
                <a:cs typeface="Avant Garde"/>
              </a:rPr>
              <a:t>Manager of the International Space Station U.S. National Laboratory</a:t>
            </a:r>
            <a:endParaRPr lang="en-US" sz="2000" i="1" spc="300" dirty="0">
              <a:latin typeface="Arial Rounded MT Bold" pitchFamily="34" charset="0"/>
              <a:cs typeface="Avant Gard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02317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1" cap="none" spc="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ant Garde"/>
              </a:rPr>
              <a:t>The </a:t>
            </a:r>
            <a:r>
              <a:rPr lang="en-US" sz="1600" b="1" cap="none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ant Garde"/>
              </a:rPr>
              <a:t>Center for the Advancement of Science in Space</a:t>
            </a:r>
            <a:r>
              <a:rPr lang="en-US" sz="2800" b="1" cap="none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 Garde"/>
                <a:cs typeface="Avant Garde"/>
              </a:rPr>
              <a:t/>
            </a:r>
            <a:br>
              <a:rPr lang="en-US" sz="2800" b="1" cap="none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 Garde"/>
                <a:cs typeface="Avant Garde"/>
              </a:rPr>
            </a:br>
            <a:endParaRPr lang="en-US" cap="none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8" r="4431"/>
          <a:stretch/>
        </p:blipFill>
        <p:spPr>
          <a:xfrm>
            <a:off x="2286000" y="762000"/>
            <a:ext cx="4547016" cy="897517"/>
          </a:xfrm>
          <a:prstGeom prst="rect">
            <a:avLst/>
          </a:prstGeom>
        </p:spPr>
      </p:pic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4" cstate="print"/>
          <a:srcRect t="33333"/>
          <a:stretch>
            <a:fillRect/>
          </a:stretch>
        </p:blipFill>
        <p:spPr>
          <a:xfrm>
            <a:off x="0" y="1529342"/>
            <a:ext cx="9144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17" y="2362200"/>
            <a:ext cx="835897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 smtClean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  <a:p>
            <a:pPr algn="ctr"/>
            <a:r>
              <a:rPr lang="en-US" sz="3200" b="1" dirty="0" smtClean="0">
                <a:latin typeface="Avant Garde"/>
              </a:rPr>
              <a:t>Space Station National </a:t>
            </a:r>
            <a:r>
              <a:rPr lang="en-US" sz="3200" b="1" dirty="0">
                <a:latin typeface="Avant Garde"/>
              </a:rPr>
              <a:t>Design </a:t>
            </a:r>
            <a:r>
              <a:rPr lang="en-US" sz="3200" b="1" dirty="0" smtClean="0">
                <a:latin typeface="Avant Garde"/>
              </a:rPr>
              <a:t>Challenge</a:t>
            </a:r>
          </a:p>
          <a:p>
            <a:pPr algn="ctr"/>
            <a:endParaRPr lang="en-US" sz="3200" b="1" dirty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</p:txBody>
      </p:sp>
      <p:pic>
        <p:nvPicPr>
          <p:cNvPr id="10" name="Picture 3" descr="C:\Users\lcolville\Documents\NDC Pilot Project\Images\nanoracks-na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2885179" cy="3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SA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495800"/>
            <a:ext cx="4209755" cy="6858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133600" cy="685800"/>
          </a:xfrm>
          <a:prstGeom prst="rect">
            <a:avLst/>
          </a:prstGeom>
          <a:noFill/>
        </p:spPr>
      </p:pic>
      <p:pic>
        <p:nvPicPr>
          <p:cNvPr id="12" name="Picture 11" descr="ESET Logo White cop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400"/>
            <a:ext cx="363144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029575" cy="1143000"/>
          </a:xfrm>
        </p:spPr>
        <p:txBody>
          <a:bodyPr/>
          <a:lstStyle/>
          <a:p>
            <a:r>
              <a:rPr lang="en-US" dirty="0" smtClean="0"/>
              <a:t>National Design challenge Timeline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16756" y="1371601"/>
            <a:ext cx="6951042" cy="3778210"/>
            <a:chOff x="1735756" y="4235719"/>
            <a:chExt cx="6951042" cy="2558398"/>
          </a:xfrm>
        </p:grpSpPr>
        <p:grpSp>
          <p:nvGrpSpPr>
            <p:cNvPr id="6" name="Group 5"/>
            <p:cNvGrpSpPr/>
            <p:nvPr/>
          </p:nvGrpSpPr>
          <p:grpSpPr>
            <a:xfrm>
              <a:off x="1735756" y="4235719"/>
              <a:ext cx="6951042" cy="601955"/>
              <a:chOff x="2039056" y="4432965"/>
              <a:chExt cx="6114343" cy="601955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6276622" y="4432965"/>
                <a:ext cx="1876777" cy="601955"/>
              </a:xfrm>
              <a:prstGeom prst="right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vant Garde"/>
                  </a:rPr>
                  <a:t>Summer 2016</a:t>
                </a:r>
                <a:endParaRPr lang="en-US" sz="1600" b="1" dirty="0">
                  <a:solidFill>
                    <a:schemeClr val="bg1"/>
                  </a:solidFill>
                  <a:latin typeface="Avant Garde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4131097" y="4432965"/>
                <a:ext cx="2212554" cy="601955"/>
              </a:xfrm>
              <a:prstGeom prst="right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vant Garde"/>
                  </a:rPr>
                  <a:t>Fall 2015/Spring 2016</a:t>
                </a:r>
                <a:endParaRPr lang="en-US" sz="1600" b="1" dirty="0">
                  <a:solidFill>
                    <a:schemeClr val="bg1"/>
                  </a:solidFill>
                  <a:latin typeface="Avant Garde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39056" y="4432965"/>
                <a:ext cx="2159706" cy="601955"/>
              </a:xfrm>
              <a:prstGeom prst="right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vant Garde"/>
                  </a:rPr>
                  <a:t>Summer/Fall 2015</a:t>
                </a:r>
                <a:endParaRPr lang="en-US" sz="1600" b="1" dirty="0">
                  <a:solidFill>
                    <a:schemeClr val="bg1"/>
                  </a:solidFill>
                  <a:latin typeface="Avant Garde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752600" y="4782803"/>
              <a:ext cx="2514600" cy="1250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900" dirty="0" smtClean="0">
                  <a:solidFill>
                    <a:srgbClr val="FFFFFF"/>
                  </a:solidFill>
                  <a:latin typeface="Arial"/>
                  <a:cs typeface="Arial"/>
                </a:rPr>
                <a:t>Technical workshops to learn about microgravity, experiment and engineering design, and flight hardware</a:t>
              </a:r>
              <a:endParaRPr lang="en-US" sz="19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400" y="4751703"/>
              <a:ext cx="1871312" cy="2042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900" dirty="0">
                  <a:solidFill>
                    <a:srgbClr val="FFFFFF"/>
                  </a:solidFill>
                  <a:latin typeface="Arial"/>
                  <a:cs typeface="Arial"/>
                </a:rPr>
                <a:t>Experiment r</a:t>
              </a:r>
              <a:r>
                <a:rPr lang="en-US" sz="1900" dirty="0" smtClean="0">
                  <a:solidFill>
                    <a:srgbClr val="FFFFFF"/>
                  </a:solidFill>
                  <a:latin typeface="Arial"/>
                  <a:cs typeface="Arial"/>
                </a:rPr>
                <a:t>esearch </a:t>
              </a:r>
              <a:r>
                <a:rPr lang="en-US" sz="1900" dirty="0">
                  <a:solidFill>
                    <a:srgbClr val="FFFFFF"/>
                  </a:solidFill>
                  <a:latin typeface="Arial"/>
                  <a:cs typeface="Arial"/>
                </a:rPr>
                <a:t>and concept design; Ground testing of prototype; Payload testing; Integration activities with </a:t>
              </a:r>
              <a:r>
                <a:rPr lang="en-US" sz="1900" dirty="0" err="1">
                  <a:solidFill>
                    <a:srgbClr val="FFFFFF"/>
                  </a:solidFill>
                  <a:latin typeface="Arial"/>
                  <a:cs typeface="Arial"/>
                </a:rPr>
                <a:t>NanoRacks</a:t>
              </a:r>
              <a:r>
                <a:rPr lang="en-US" sz="19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4751703"/>
              <a:ext cx="1981200" cy="854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FFFFFF"/>
                  </a:solidFill>
                  <a:latin typeface="Arial"/>
                  <a:cs typeface="Arial"/>
                </a:rPr>
                <a:t>Send experiments to the ISS National </a:t>
              </a:r>
              <a:r>
                <a:rPr lang="en-US" sz="1900" dirty="0" smtClean="0">
                  <a:solidFill>
                    <a:srgbClr val="FFFFFF"/>
                  </a:solidFill>
                  <a:latin typeface="Arial"/>
                  <a:cs typeface="Arial"/>
                </a:rPr>
                <a:t>Lab</a:t>
              </a:r>
              <a:endParaRPr lang="en-US" sz="19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76200" y="1371600"/>
            <a:ext cx="2150444" cy="88896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vant Garde"/>
              </a:rPr>
              <a:t>Spring 2015</a:t>
            </a:r>
            <a:endParaRPr lang="en-US" sz="1600" b="1" dirty="0">
              <a:solidFill>
                <a:schemeClr val="bg1"/>
              </a:solidFill>
              <a:latin typeface="Avant Gar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905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pplication</a:t>
            </a:r>
          </a:p>
          <a:p>
            <a:r>
              <a:rPr lang="en-US" sz="1900" dirty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nd selection process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876800"/>
            <a:ext cx="2819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  <a:latin typeface="Arial"/>
                <a:cs typeface="Arial"/>
              </a:rPr>
              <a:t>Experiments </a:t>
            </a: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returned to Team </a:t>
            </a:r>
            <a:r>
              <a:rPr lang="en-US" sz="1900" dirty="0" smtClean="0">
                <a:solidFill>
                  <a:srgbClr val="FFFFFF"/>
                </a:solidFill>
                <a:latin typeface="Arial"/>
                <a:cs typeface="Arial"/>
              </a:rPr>
              <a:t>Leads; Analyze data;</a:t>
            </a: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 Present outcomes at STEM </a:t>
            </a:r>
            <a:r>
              <a:rPr lang="en-US" sz="1900" dirty="0" smtClean="0">
                <a:solidFill>
                  <a:srgbClr val="FFFFFF"/>
                </a:solidFill>
                <a:latin typeface="Arial"/>
                <a:cs typeface="Arial"/>
              </a:rPr>
              <a:t>Conferences </a:t>
            </a: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" y="4114800"/>
            <a:ext cx="2286000" cy="8382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vant Garde"/>
              </a:rPr>
              <a:t>Summer/Fall 2016</a:t>
            </a:r>
            <a:endParaRPr lang="en-US" sz="1600" b="1" dirty="0">
              <a:solidFill>
                <a:schemeClr val="bg1"/>
              </a:solidFill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6532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Design challenge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 Process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239000" cy="48006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BSA and CASIS will publish and promote the Challenge via established channels</a:t>
            </a:r>
          </a:p>
          <a:p>
            <a:r>
              <a:rPr lang="en-US" sz="1800" dirty="0">
                <a:latin typeface="Arial"/>
                <a:cs typeface="Arial"/>
              </a:rPr>
              <a:t>Interested </a:t>
            </a:r>
            <a:r>
              <a:rPr lang="en-US" sz="1800" dirty="0" smtClean="0">
                <a:latin typeface="Arial"/>
                <a:cs typeface="Arial"/>
              </a:rPr>
              <a:t>adult facilitators and mentors </a:t>
            </a:r>
            <a:r>
              <a:rPr lang="en-US" sz="1800" dirty="0">
                <a:latin typeface="Arial"/>
                <a:cs typeface="Arial"/>
              </a:rPr>
              <a:t>will be invited to a live webinar to learn about the program prior to submitting an application</a:t>
            </a:r>
          </a:p>
          <a:p>
            <a:r>
              <a:rPr lang="en-US" sz="1800" dirty="0" smtClean="0">
                <a:latin typeface="Arial"/>
                <a:cs typeface="Arial"/>
              </a:rPr>
              <a:t>Facilitators </a:t>
            </a:r>
            <a:r>
              <a:rPr lang="en-US" sz="1800" dirty="0">
                <a:latin typeface="Arial"/>
                <a:cs typeface="Arial"/>
              </a:rPr>
              <a:t>will submit their applications to CASIS (online process)</a:t>
            </a:r>
          </a:p>
          <a:p>
            <a:r>
              <a:rPr lang="en-US" sz="1800" dirty="0">
                <a:latin typeface="Arial"/>
                <a:cs typeface="Arial"/>
              </a:rPr>
              <a:t>Applications will be reviewed and scored by BSA/CASIS panelists with defined criteria</a:t>
            </a:r>
          </a:p>
          <a:p>
            <a:r>
              <a:rPr lang="en-US" sz="1800" dirty="0">
                <a:latin typeface="Arial"/>
                <a:cs typeface="Arial"/>
              </a:rPr>
              <a:t>CASIS will select and award 3 flight-based </a:t>
            </a:r>
            <a:r>
              <a:rPr lang="en-US" sz="1800" dirty="0" smtClean="0">
                <a:latin typeface="Arial"/>
                <a:cs typeface="Arial"/>
              </a:rPr>
              <a:t>projects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3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Design challenge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Grant Breakdown</a:t>
            </a:r>
            <a:r>
              <a:rPr lang="en-US" dirty="0"/>
              <a:t> </a:t>
            </a:r>
            <a:r>
              <a:rPr lang="en-US" dirty="0" smtClean="0"/>
              <a:t>– flight teams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0104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Arial"/>
                <a:cs typeface="Arial"/>
              </a:rPr>
              <a:t>CASIS </a:t>
            </a:r>
            <a:r>
              <a:rPr lang="en-US" sz="1800" dirty="0">
                <a:latin typeface="Arial"/>
                <a:cs typeface="Arial"/>
              </a:rPr>
              <a:t>award provides </a:t>
            </a:r>
            <a:r>
              <a:rPr lang="en-US" sz="1800" dirty="0" smtClean="0">
                <a:latin typeface="Arial"/>
                <a:cs typeface="Arial"/>
              </a:rPr>
              <a:t>each team with the following items:</a:t>
            </a:r>
            <a:endParaRPr lang="en-US" sz="1800" dirty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1 flight-based and 1 ground-based </a:t>
            </a:r>
            <a:r>
              <a:rPr lang="en-US" sz="1800" dirty="0" err="1">
                <a:latin typeface="Arial"/>
                <a:cs typeface="Arial"/>
              </a:rPr>
              <a:t>NanoLab</a:t>
            </a:r>
            <a:r>
              <a:rPr lang="en-US" sz="1800" dirty="0">
                <a:latin typeface="Arial"/>
                <a:cs typeface="Arial"/>
              </a:rPr>
              <a:t> and accessories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Technical support provided by Texas A&amp;M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ISS integration, safety support, and on-orbit hosting by </a:t>
            </a:r>
            <a:r>
              <a:rPr lang="en-US" sz="1800" dirty="0" err="1" smtClean="0">
                <a:latin typeface="Arial"/>
                <a:cs typeface="Arial"/>
              </a:rPr>
              <a:t>NanoRacks</a:t>
            </a:r>
            <a:endParaRPr lang="en-US" sz="1800" dirty="0" smtClean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Discretionary funds (grant) in the amount of $6K 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Grant funds must be used on the NDC project: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Additional hardware components (clocks, sensors, etc.) for ground and flight-based </a:t>
            </a:r>
            <a:r>
              <a:rPr lang="en-US" sz="1800" dirty="0" err="1">
                <a:latin typeface="Arial"/>
                <a:cs typeface="Arial"/>
              </a:rPr>
              <a:t>NanoLabs</a:t>
            </a:r>
            <a:endParaRPr lang="en-US" sz="1800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Experimental and fabrication costs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Travel expenses and other incidentals</a:t>
            </a:r>
          </a:p>
          <a:p>
            <a:pPr marL="457200" lvl="1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600" dirty="0"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24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Scout Merit Badges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0104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latin typeface="Arial"/>
                <a:cs typeface="Arial"/>
              </a:rPr>
              <a:t>18 merit badges could be earned through the NDC Program: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Art 			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Chemistry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Communication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Composite materials 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Computers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Digital Technology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Drafting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Electronics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Engineering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Graphic </a:t>
            </a:r>
            <a:r>
              <a:rPr lang="en-US" sz="1800" dirty="0" smtClean="0">
                <a:latin typeface="Arial"/>
                <a:cs typeface="Arial"/>
              </a:rPr>
              <a:t>Arts</a:t>
            </a:r>
            <a:r>
              <a:rPr lang="en-US" sz="1800" dirty="0" smtClean="0"/>
              <a:t> </a:t>
            </a:r>
            <a:r>
              <a:rPr lang="en-US" sz="1800" dirty="0" smtClean="0">
                <a:latin typeface="Arial"/>
                <a:cs typeface="Arial"/>
              </a:rPr>
              <a:t>			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05000"/>
            <a:ext cx="3211135" cy="280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Inventing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Model Design and Building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Moviemaking 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Photography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Programming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Plant Science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Robotics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Space Exploration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Scouts of America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Arial"/>
                <a:cs typeface="Arial"/>
              </a:rPr>
              <a:t>Assist with outreach and promotion of the NDC Pilot Program in Chicago and the surrounding </a:t>
            </a:r>
            <a:r>
              <a:rPr lang="en-US" sz="1800" dirty="0" smtClean="0">
                <a:latin typeface="Arial"/>
                <a:cs typeface="Arial"/>
              </a:rPr>
              <a:t>area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Arial"/>
                <a:cs typeface="Arial"/>
              </a:rPr>
              <a:t>Support implementation of the NDC Challenge competition in Chicago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Arial"/>
                <a:cs typeface="Arial"/>
              </a:rPr>
              <a:t>Assist CASIS in the evaluation process to select the </a:t>
            </a:r>
            <a:r>
              <a:rPr lang="en-US" sz="1800" dirty="0" smtClean="0">
                <a:latin typeface="Arial"/>
                <a:cs typeface="Arial"/>
              </a:rPr>
              <a:t>“flight” </a:t>
            </a:r>
            <a:r>
              <a:rPr lang="en-US" sz="1800" dirty="0">
                <a:latin typeface="Arial"/>
                <a:cs typeface="Arial"/>
              </a:rPr>
              <a:t>teams for the </a:t>
            </a:r>
            <a:r>
              <a:rPr lang="en-US" sz="1800" dirty="0" smtClean="0">
                <a:latin typeface="Arial"/>
                <a:cs typeface="Arial"/>
              </a:rPr>
              <a:t>Space Station National Design Program</a:t>
            </a:r>
            <a:endParaRPr lang="en-US" sz="18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Arial"/>
                <a:cs typeface="Arial"/>
              </a:rPr>
              <a:t>Provide facilities to host events and technical workshops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Arial"/>
                <a:cs typeface="Arial"/>
              </a:rPr>
              <a:t>Help CASIS to identify technical expertise and mentors in the Chicago area </a:t>
            </a:r>
            <a:r>
              <a:rPr lang="en-US" sz="1800" dirty="0" smtClean="0">
                <a:latin typeface="Arial"/>
                <a:cs typeface="Arial"/>
              </a:rPr>
              <a:t>to </a:t>
            </a:r>
            <a:r>
              <a:rPr lang="en-US" sz="1800" dirty="0">
                <a:latin typeface="Arial"/>
                <a:cs typeface="Arial"/>
              </a:rPr>
              <a:t>assist the student teams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Arial"/>
                <a:cs typeface="Arial"/>
              </a:rPr>
              <a:t>Identify partnerships in the local Chicago area that would support the program with in-kind or financial resources</a:t>
            </a:r>
          </a:p>
        </p:txBody>
      </p:sp>
    </p:spTree>
    <p:extLst>
      <p:ext uri="{BB962C8B-B14F-4D97-AF65-F5344CB8AC3E}">
        <p14:creationId xmlns:p14="http://schemas.microsoft.com/office/powerpoint/2010/main" val="13050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71600"/>
            <a:ext cx="5867400" cy="288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900" i="1" dirty="0">
                <a:latin typeface="Avant Garde"/>
              </a:rPr>
              <a:t>THE CASIS-BSA NATIONAL DESIGN CHALLENGE IS AN OPPORTUNITY FOR THE BSA TO TAKE THEIR STUDENTS AND COMMUNITY ON A ONE OF A KIND JOURNEY……</a:t>
            </a:r>
          </a:p>
          <a:p>
            <a:pPr algn="ctr">
              <a:lnSpc>
                <a:spcPct val="120000"/>
              </a:lnSpc>
            </a:pPr>
            <a:endParaRPr lang="en-US" sz="1900" i="1" dirty="0">
              <a:latin typeface="Avant Garde"/>
            </a:endParaRPr>
          </a:p>
          <a:p>
            <a:pPr algn="ctr">
              <a:lnSpc>
                <a:spcPct val="120000"/>
              </a:lnSpc>
            </a:pPr>
            <a:r>
              <a:rPr lang="en-US" sz="1900" i="1" dirty="0">
                <a:latin typeface="Avant Garde"/>
              </a:rPr>
              <a:t>230 MILES IN SPACE TO THE INTERNATIONAL SPACE STATION</a:t>
            </a:r>
          </a:p>
          <a:p>
            <a:pPr algn="ctr">
              <a:lnSpc>
                <a:spcPct val="120000"/>
              </a:lnSpc>
            </a:pPr>
            <a:r>
              <a:rPr lang="en-US" sz="1900" i="1" dirty="0">
                <a:latin typeface="Avant Garde"/>
              </a:rPr>
              <a:t>U.S. NATIONAL LABORATORY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364" y="4495800"/>
            <a:ext cx="4516436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http://inserbia.info/news/wp-content/uploads/2013/04/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6451899" cy="17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133600" cy="685800"/>
          </a:xfrm>
          <a:prstGeom prst="rect">
            <a:avLst/>
          </a:prstGeom>
          <a:noFill/>
        </p:spPr>
      </p:pic>
      <p:pic>
        <p:nvPicPr>
          <p:cNvPr id="8" name="Picture 7" descr="BS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3400"/>
            <a:ext cx="420975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7" r="4431"/>
          <a:stretch>
            <a:fillRect/>
          </a:stretch>
        </p:blipFill>
        <p:spPr bwMode="auto">
          <a:xfrm>
            <a:off x="2387600" y="2362200"/>
            <a:ext cx="45466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oriz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800" b="1" spc="300" dirty="0" smtClean="0">
                <a:solidFill>
                  <a:srgbClr val="FFFF00"/>
                </a:solidFill>
                <a:cs typeface="Avant Garde"/>
                <a:hlinkClick r:id="rId5"/>
              </a:rPr>
              <a:t>QUESTIONS?</a:t>
            </a:r>
          </a:p>
          <a:p>
            <a:pPr fontAlgn="auto">
              <a:defRPr/>
            </a:pPr>
            <a:r>
              <a:rPr lang="en-US" sz="2400" b="1" i="1" spc="300" dirty="0" smtClean="0">
                <a:cs typeface="Avant Garde"/>
                <a:hlinkClick r:id="rId5"/>
              </a:rPr>
              <a:t>wwww.iss</a:t>
            </a:r>
            <a:r>
              <a:rPr lang="en-US" sz="2400" b="1" i="1" spc="300" dirty="0">
                <a:cs typeface="Avant Garde"/>
                <a:hlinkClick r:id="rId5"/>
              </a:rPr>
              <a:t>-casis.org</a:t>
            </a:r>
            <a:endParaRPr lang="en-US" sz="2400" b="1" i="1" spc="300" dirty="0">
              <a:cs typeface="Avant Garde"/>
            </a:endParaRPr>
          </a:p>
          <a:p>
            <a:pPr fontAlgn="auto">
              <a:defRPr/>
            </a:pPr>
            <a:r>
              <a:rPr lang="en-US" sz="2000" i="1" spc="300" dirty="0">
                <a:cs typeface="Avant Garde"/>
              </a:rPr>
              <a:t>Twitter: @</a:t>
            </a:r>
            <a:r>
              <a:rPr lang="en-US" sz="2000" i="1" spc="300" dirty="0" err="1">
                <a:cs typeface="Avant Garde"/>
              </a:rPr>
              <a:t>iss_casis</a:t>
            </a:r>
            <a:endParaRPr lang="en-US" sz="2000" i="1" spc="300" dirty="0">
              <a:cs typeface="Avant Garde"/>
            </a:endParaRPr>
          </a:p>
          <a:p>
            <a:pPr fontAlgn="auto">
              <a:defRPr/>
            </a:pPr>
            <a:endParaRPr lang="en-US" sz="2000" i="1" spc="300" dirty="0" smtClean="0">
              <a:cs typeface="Avant Garde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219200" y="5410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700" kern="1200" spc="30" baseline="0">
                <a:solidFill>
                  <a:schemeClr val="tx2"/>
                </a:solidFill>
                <a:latin typeface="Avant Garde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n-US" sz="2000" i="1" spc="300" dirty="0" smtClean="0">
              <a:cs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39290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www.nasa.gov/mission_pages/station/research/experiments/WOR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2827"/>
          <a:stretch>
            <a:fillRect/>
          </a:stretch>
        </p:blipFill>
        <p:spPr bwMode="auto">
          <a:xfrm>
            <a:off x="6858000" y="3581400"/>
            <a:ext cx="2133600" cy="156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6988"/>
            <a:ext cx="70389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International Space Station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5105400" cy="1371600"/>
          </a:xfrm>
        </p:spPr>
        <p:txBody>
          <a:bodyPr/>
          <a:lstStyle/>
          <a:p>
            <a:pPr fontAlgn="auto">
              <a:defRPr/>
            </a:pPr>
            <a:r>
              <a:rPr lang="en-US" sz="1800" dirty="0" smtClean="0"/>
              <a:t>Took 10 </a:t>
            </a:r>
            <a:r>
              <a:rPr lang="en-US" sz="1800" dirty="0"/>
              <a:t>years and over 30 missions to </a:t>
            </a:r>
            <a:r>
              <a:rPr lang="en-US" sz="1800" dirty="0" smtClean="0"/>
              <a:t>assemble; the </a:t>
            </a:r>
            <a:r>
              <a:rPr lang="en-US" sz="1800" dirty="0"/>
              <a:t>result of </a:t>
            </a:r>
            <a:r>
              <a:rPr lang="en-US" sz="1800" dirty="0" smtClean="0"/>
              <a:t>collaboration </a:t>
            </a:r>
            <a:r>
              <a:rPr lang="en-US" sz="1800" dirty="0"/>
              <a:t>among </a:t>
            </a:r>
            <a:r>
              <a:rPr lang="en-US" sz="1800" dirty="0" smtClean="0"/>
              <a:t>5 space </a:t>
            </a:r>
            <a:r>
              <a:rPr lang="en-US" sz="1800" dirty="0"/>
              <a:t>agencies representing 15 </a:t>
            </a:r>
            <a:r>
              <a:rPr lang="en-US" sz="1800" dirty="0" smtClean="0"/>
              <a:t>countries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0" y="6550025"/>
            <a:ext cx="1874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altLang="en-US" sz="1400" i="1"/>
              <a:t>Images courtesy of NASA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743200"/>
            <a:ext cx="7086600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DC9E1F"/>
              </a:buClr>
              <a:buFontTx/>
              <a:buBlip>
                <a:blip r:embed="rId4"/>
              </a:buBlip>
              <a:defRPr/>
            </a:pPr>
            <a:r>
              <a:rPr lang="en-US" spc="30" dirty="0">
                <a:solidFill>
                  <a:srgbClr val="FFFFFF"/>
                </a:solidFill>
                <a:latin typeface="Avant Garde"/>
                <a:cs typeface="+mn-cs"/>
              </a:rPr>
              <a:t>CASIS is the manager of the International Space Station’s U.S. National Laboratory</a:t>
            </a:r>
          </a:p>
        </p:txBody>
      </p:sp>
      <p:pic>
        <p:nvPicPr>
          <p:cNvPr id="14344" name="Picture 4" descr="http://www.iss-casis.org/portals/0/media/article_i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81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5029200"/>
            <a:ext cx="2057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100" dirty="0">
                <a:latin typeface="Avant Garde"/>
              </a:rPr>
              <a:t>Algae-derived biofuels</a:t>
            </a:r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381000" y="52578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altLang="en-US" sz="1100" dirty="0">
                <a:latin typeface="Avant Garde"/>
              </a:rPr>
              <a:t>Materials Science: Passive exposure to space</a:t>
            </a:r>
          </a:p>
          <a:p>
            <a:endParaRPr lang="en-US" altLang="en-US" sz="800" dirty="0">
              <a:solidFill>
                <a:srgbClr val="FFFF00"/>
              </a:solidFill>
              <a:latin typeface="Avant Gard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5334000"/>
            <a:ext cx="1981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100" dirty="0">
                <a:latin typeface="Avant Garde"/>
              </a:rPr>
              <a:t>Solar cell from</a:t>
            </a:r>
          </a:p>
          <a:p>
            <a:pPr algn="ctr"/>
            <a:r>
              <a:rPr lang="en-US" altLang="en-US" sz="1100" dirty="0" err="1">
                <a:latin typeface="Avant Garde"/>
              </a:rPr>
              <a:t>monocrystalline</a:t>
            </a:r>
            <a:r>
              <a:rPr lang="en-US" altLang="en-US" sz="1100" dirty="0">
                <a:latin typeface="Avant Garde"/>
              </a:rPr>
              <a:t> silicon wafer</a:t>
            </a:r>
          </a:p>
        </p:txBody>
      </p:sp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209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2167" y="5334000"/>
            <a:ext cx="2425700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ant Garde"/>
                <a:cs typeface="+mn-cs"/>
              </a:rPr>
              <a:t>Photographing Earth from the ISS</a:t>
            </a:r>
          </a:p>
        </p:txBody>
      </p:sp>
      <p:pic>
        <p:nvPicPr>
          <p:cNvPr id="14" name="Picture 4" descr="C:\Users\lseward\Pictures\algae_biofu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116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lseward\Pictures\Solar_cel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1752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CASIS National Design challenge Partners</a:t>
            </a:r>
            <a:endParaRPr lang="en-US" dirty="0"/>
          </a:p>
        </p:txBody>
      </p:sp>
      <p:pic>
        <p:nvPicPr>
          <p:cNvPr id="4" name="Content Placeholder 3" descr="C:\Users\lcolville\Documents\NDC Pilot Project\Images\nanoracks-nam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7840"/>
            <a:ext cx="2888673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colville\Documents\NDC Pilot Project\Images\Spark Fun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419538" cy="8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28194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Spark </a:t>
            </a:r>
            <a:r>
              <a:rPr lang="en-US" sz="2000" dirty="0">
                <a:latin typeface="Arial"/>
                <a:cs typeface="Arial"/>
              </a:rPr>
              <a:t>Fun </a:t>
            </a:r>
            <a:r>
              <a:rPr lang="en-US" sz="2000" dirty="0" smtClean="0">
                <a:latin typeface="Arial"/>
                <a:cs typeface="Arial"/>
              </a:rPr>
              <a:t>Electronics provides sensors as well as hardware components to support experimental designs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295400"/>
            <a:ext cx="4572000" cy="14414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 smtClean="0">
                <a:latin typeface="Arial"/>
                <a:cs typeface="Arial"/>
              </a:rPr>
              <a:t>NanoRacks</a:t>
            </a:r>
            <a:r>
              <a:rPr lang="en-US" sz="2000" dirty="0" smtClean="0">
                <a:latin typeface="Arial"/>
                <a:cs typeface="Arial"/>
              </a:rPr>
              <a:t> provides the </a:t>
            </a:r>
            <a:r>
              <a:rPr lang="en-US" sz="2000" dirty="0">
                <a:latin typeface="Arial"/>
                <a:cs typeface="Arial"/>
              </a:rPr>
              <a:t>technical payload integration services as well </a:t>
            </a:r>
            <a:r>
              <a:rPr lang="en-US" sz="2000" dirty="0" smtClean="0">
                <a:latin typeface="Arial"/>
                <a:cs typeface="Arial"/>
              </a:rPr>
              <a:t>as the </a:t>
            </a:r>
            <a:r>
              <a:rPr lang="en-US" sz="2000" dirty="0">
                <a:latin typeface="Arial"/>
                <a:cs typeface="Arial"/>
              </a:rPr>
              <a:t>on-orbit </a:t>
            </a:r>
            <a:r>
              <a:rPr lang="en-US" sz="2000" dirty="0" smtClean="0">
                <a:latin typeface="Arial"/>
                <a:cs typeface="Arial"/>
              </a:rPr>
              <a:t> hardware and logistical </a:t>
            </a:r>
            <a:r>
              <a:rPr lang="en-US" sz="2000" dirty="0">
                <a:latin typeface="Arial"/>
                <a:cs typeface="Arial"/>
              </a:rPr>
              <a:t>requirements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Texas A&amp;M provides the flight hardware as well as  technical support and training for student teams 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0" name="Picture 9" descr="ESET Logo White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363144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709"/>
            <a:ext cx="5667375" cy="1143000"/>
          </a:xfrm>
        </p:spPr>
        <p:txBody>
          <a:bodyPr/>
          <a:lstStyle/>
          <a:p>
            <a:r>
              <a:rPr lang="en-US" dirty="0" smtClean="0"/>
              <a:t>The space hardware:  </a:t>
            </a:r>
            <a:r>
              <a:rPr lang="en-US" dirty="0" err="1" smtClean="0"/>
              <a:t>NanoLab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1219200"/>
            <a:ext cx="4419600" cy="368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2800" spc="30" baseline="0">
                <a:latin typeface="Avant Garde"/>
              </a:defRPr>
            </a:lvl1pPr>
            <a:lvl2pPr marL="7429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spc="30" baseline="0">
                <a:latin typeface="Avant Garde"/>
              </a:defRPr>
            </a:lvl2pPr>
            <a:lvl3pPr marL="11430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spc="30" baseline="0">
                <a:latin typeface="Avant Garde"/>
              </a:defRPr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spc="30" baseline="0">
                <a:latin typeface="Avant Garde"/>
              </a:defRPr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spc="30" baseline="0">
                <a:latin typeface="Avant Garde"/>
              </a:defRPr>
            </a:lvl5pPr>
            <a:lvl6pPr marL="25146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6pPr>
            <a:lvl7pPr marL="29718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7pPr>
            <a:lvl8pPr marL="34290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8pPr>
            <a:lvl9pPr marL="38862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9pPr>
          </a:lstStyle>
          <a:p>
            <a:r>
              <a:rPr lang="en-US" sz="1900" dirty="0" smtClean="0">
                <a:latin typeface="Arial"/>
                <a:cs typeface="Arial"/>
              </a:rPr>
              <a:t>I.5 U </a:t>
            </a:r>
            <a:r>
              <a:rPr lang="en-US" sz="1900" dirty="0" err="1">
                <a:latin typeface="Arial"/>
                <a:cs typeface="Arial"/>
              </a:rPr>
              <a:t>cubesat</a:t>
            </a:r>
            <a:r>
              <a:rPr lang="en-US" sz="1900" dirty="0">
                <a:latin typeface="Arial"/>
                <a:cs typeface="Arial"/>
              </a:rPr>
              <a:t> form container</a:t>
            </a:r>
          </a:p>
          <a:p>
            <a:r>
              <a:rPr lang="en-US" sz="1900" dirty="0" smtClean="0">
                <a:latin typeface="Arial"/>
                <a:cs typeface="Arial"/>
              </a:rPr>
              <a:t>NESI Board, temperature sensor, </a:t>
            </a:r>
            <a:r>
              <a:rPr lang="en-US" sz="1900" dirty="0" err="1" smtClean="0">
                <a:latin typeface="Arial"/>
                <a:cs typeface="Arial"/>
              </a:rPr>
              <a:t>soleniod</a:t>
            </a:r>
            <a:r>
              <a:rPr lang="en-US" sz="1900" dirty="0" smtClean="0">
                <a:latin typeface="Arial"/>
                <a:cs typeface="Arial"/>
              </a:rPr>
              <a:t>, LEDs, Quick Start Guide </a:t>
            </a:r>
          </a:p>
          <a:p>
            <a:r>
              <a:rPr lang="en-US" sz="1900" dirty="0" smtClean="0">
                <a:latin typeface="Arial"/>
                <a:cs typeface="Arial"/>
              </a:rPr>
              <a:t>Programmable micro-controller, allowing </a:t>
            </a:r>
            <a:r>
              <a:rPr lang="en-US" sz="1900" dirty="0">
                <a:latin typeface="Arial"/>
                <a:cs typeface="Arial"/>
              </a:rPr>
              <a:t>automation, control, </a:t>
            </a:r>
            <a:r>
              <a:rPr lang="en-US" sz="1900" dirty="0" smtClean="0">
                <a:latin typeface="Arial"/>
                <a:cs typeface="Arial"/>
              </a:rPr>
              <a:t>and </a:t>
            </a:r>
            <a:r>
              <a:rPr lang="en-US" sz="1900" dirty="0">
                <a:latin typeface="Arial"/>
                <a:cs typeface="Arial"/>
              </a:rPr>
              <a:t>data collection </a:t>
            </a:r>
            <a:endParaRPr lang="en-US" sz="1900" dirty="0" smtClean="0">
              <a:latin typeface="Arial"/>
              <a:cs typeface="Arial"/>
            </a:endParaRPr>
          </a:p>
          <a:p>
            <a:r>
              <a:rPr lang="en-US" sz="1900" dirty="0" smtClean="0">
                <a:latin typeface="Arial"/>
                <a:cs typeface="Arial"/>
              </a:rPr>
              <a:t>3 </a:t>
            </a:r>
            <a:r>
              <a:rPr lang="en-US" sz="1900" dirty="0" err="1" smtClean="0">
                <a:latin typeface="Arial"/>
                <a:cs typeface="Arial"/>
              </a:rPr>
              <a:t>NanoLabs</a:t>
            </a:r>
            <a:r>
              <a:rPr lang="en-US" sz="1900" dirty="0" smtClean="0">
                <a:latin typeface="Arial"/>
                <a:cs typeface="Arial"/>
              </a:rPr>
              <a:t> will be sent to the ISS from the Chicago area</a:t>
            </a:r>
            <a:endParaRPr lang="en-US" sz="1900" dirty="0">
              <a:latin typeface="Arial"/>
              <a:cs typeface="Arial"/>
            </a:endParaRPr>
          </a:p>
        </p:txBody>
      </p:sp>
      <p:pic>
        <p:nvPicPr>
          <p:cNvPr id="4" name="Picture 3" descr="NESI+ with EndCap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800" y="4191000"/>
            <a:ext cx="1371600" cy="1365931"/>
          </a:xfrm>
          <a:prstGeom prst="rect">
            <a:avLst/>
          </a:prstGeom>
        </p:spPr>
      </p:pic>
      <p:pic>
        <p:nvPicPr>
          <p:cNvPr id="6" name="Picture 5" descr="NESI Kit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819400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00" y="45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anoracks-SSEP-Payload 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293981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Key: technical Development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7620000" cy="3429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cs typeface="Arial"/>
              </a:rPr>
              <a:t>CASIS staff provide technical training and mentoring for the teams on topics such as microgravity research, experimental design, engineering design and the flight integration process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Texas A&amp;M staff and </a:t>
            </a:r>
            <a:r>
              <a:rPr lang="en-US" sz="1800" dirty="0" smtClean="0">
                <a:latin typeface="Arial"/>
                <a:cs typeface="Arial"/>
              </a:rPr>
              <a:t>student mentors provide training for team leads on development of hardware and software and technical support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cs typeface="Arial"/>
              </a:rPr>
              <a:t>Spark Fun Electronics provides </a:t>
            </a:r>
            <a:r>
              <a:rPr lang="en-US" sz="1800" dirty="0">
                <a:latin typeface="Arial"/>
                <a:cs typeface="Arial"/>
              </a:rPr>
              <a:t>sensors as well as hardware components to support experimental </a:t>
            </a:r>
            <a:r>
              <a:rPr lang="en-US" sz="1800" dirty="0" smtClean="0">
                <a:latin typeface="Arial"/>
                <a:cs typeface="Arial"/>
              </a:rPr>
              <a:t>designs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NDC2 July Worksh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4191000"/>
            <a:ext cx="1200150" cy="1600200"/>
          </a:xfrm>
          <a:prstGeom prst="rect">
            <a:avLst/>
          </a:prstGeom>
        </p:spPr>
      </p:pic>
      <p:pic>
        <p:nvPicPr>
          <p:cNvPr id="6" name="Picture 5" descr="NDC2 July Workshop_Kid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1143000" cy="1524000"/>
          </a:xfrm>
          <a:prstGeom prst="rect">
            <a:avLst/>
          </a:prstGeom>
        </p:spPr>
      </p:pic>
      <p:pic>
        <p:nvPicPr>
          <p:cNvPr id="7" name="Picture 6" descr="NDC2_CDR_TX  A&amp;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419600"/>
            <a:ext cx="1930400" cy="1447800"/>
          </a:xfrm>
          <a:prstGeom prst="rect">
            <a:avLst/>
          </a:prstGeom>
        </p:spPr>
      </p:pic>
      <p:pic>
        <p:nvPicPr>
          <p:cNvPr id="8" name="Picture 7" descr="NDC2_CDR_Student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43400"/>
            <a:ext cx="114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key: team 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7772400" cy="48006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Possess </a:t>
            </a:r>
            <a:r>
              <a:rPr lang="en-US" sz="1800" dirty="0" smtClean="0">
                <a:latin typeface="Arial"/>
                <a:cs typeface="Arial"/>
              </a:rPr>
              <a:t>general </a:t>
            </a:r>
            <a:r>
              <a:rPr lang="en-US" sz="1800" dirty="0">
                <a:latin typeface="Arial"/>
                <a:cs typeface="Arial"/>
              </a:rPr>
              <a:t>programming experience </a:t>
            </a:r>
            <a:r>
              <a:rPr lang="en-US" sz="1800" dirty="0" smtClean="0">
                <a:latin typeface="Arial"/>
                <a:cs typeface="Arial"/>
              </a:rPr>
              <a:t>with basis programming language for microcontrollers </a:t>
            </a:r>
            <a:r>
              <a:rPr lang="en-US" sz="1800" dirty="0">
                <a:latin typeface="Arial"/>
                <a:cs typeface="Arial"/>
              </a:rPr>
              <a:t> </a:t>
            </a:r>
          </a:p>
          <a:p>
            <a:r>
              <a:rPr lang="en-US" sz="1800" dirty="0" smtClean="0">
                <a:latin typeface="Arial"/>
                <a:cs typeface="Arial"/>
              </a:rPr>
              <a:t>Serve </a:t>
            </a:r>
            <a:r>
              <a:rPr lang="en-US" sz="1800" dirty="0">
                <a:latin typeface="Arial"/>
                <a:cs typeface="Arial"/>
              </a:rPr>
              <a:t>as </a:t>
            </a:r>
            <a:r>
              <a:rPr lang="en-US" sz="1800" dirty="0" smtClean="0">
                <a:latin typeface="Arial"/>
                <a:cs typeface="Arial"/>
              </a:rPr>
              <a:t>a subject matter expert </a:t>
            </a:r>
            <a:r>
              <a:rPr lang="en-US" sz="1800" dirty="0">
                <a:latin typeface="Arial"/>
                <a:cs typeface="Arial"/>
              </a:rPr>
              <a:t>for one </a:t>
            </a:r>
            <a:r>
              <a:rPr lang="en-US" sz="1800" dirty="0" smtClean="0">
                <a:latin typeface="Arial"/>
                <a:cs typeface="Arial"/>
              </a:rPr>
              <a:t>or more team </a:t>
            </a:r>
            <a:r>
              <a:rPr lang="en-US" sz="1800" dirty="0">
                <a:latin typeface="Arial"/>
                <a:cs typeface="Arial"/>
              </a:rPr>
              <a:t>of students from your local </a:t>
            </a:r>
            <a:r>
              <a:rPr lang="en-US" sz="1800" dirty="0" smtClean="0">
                <a:latin typeface="Arial"/>
                <a:cs typeface="Arial"/>
              </a:rPr>
              <a:t>area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dirty="0" smtClean="0">
                <a:latin typeface="Arial"/>
                <a:cs typeface="Arial"/>
              </a:rPr>
              <a:t>Assist </a:t>
            </a:r>
            <a:r>
              <a:rPr lang="en-US" sz="1800" dirty="0">
                <a:latin typeface="Arial"/>
                <a:cs typeface="Arial"/>
              </a:rPr>
              <a:t>the t</a:t>
            </a:r>
            <a:r>
              <a:rPr lang="en-US" sz="1800" dirty="0" smtClean="0">
                <a:latin typeface="Arial"/>
                <a:cs typeface="Arial"/>
              </a:rPr>
              <a:t>eam 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dirty="0" smtClean="0">
                <a:latin typeface="Arial"/>
                <a:cs typeface="Arial"/>
              </a:rPr>
              <a:t>ead and </a:t>
            </a:r>
            <a:r>
              <a:rPr lang="en-US" sz="1800" dirty="0">
                <a:latin typeface="Arial"/>
                <a:cs typeface="Arial"/>
              </a:rPr>
              <a:t>students </a:t>
            </a:r>
            <a:r>
              <a:rPr lang="en-US" sz="1800" dirty="0" smtClean="0">
                <a:latin typeface="Arial"/>
                <a:cs typeface="Arial"/>
              </a:rPr>
              <a:t>with experiment and engineering design, </a:t>
            </a:r>
            <a:r>
              <a:rPr lang="en-US" sz="1800" dirty="0">
                <a:latin typeface="Arial"/>
                <a:cs typeface="Arial"/>
              </a:rPr>
              <a:t>computer programming, </a:t>
            </a:r>
            <a:r>
              <a:rPr lang="en-US" sz="1800" dirty="0" smtClean="0">
                <a:latin typeface="Arial"/>
                <a:cs typeface="Arial"/>
              </a:rPr>
              <a:t>fabrication </a:t>
            </a:r>
            <a:r>
              <a:rPr lang="en-US" sz="1800" dirty="0">
                <a:latin typeface="Arial"/>
                <a:cs typeface="Arial"/>
              </a:rPr>
              <a:t>of hardware </a:t>
            </a:r>
            <a:endParaRPr lang="en-US" sz="1800" dirty="0" smtClean="0">
              <a:latin typeface="Arial"/>
              <a:cs typeface="Arial"/>
            </a:endParaRPr>
          </a:p>
          <a:p>
            <a:r>
              <a:rPr lang="en-US" sz="1800" dirty="0" smtClean="0">
                <a:latin typeface="Arial"/>
                <a:cs typeface="Arial"/>
              </a:rPr>
              <a:t>Assist </a:t>
            </a:r>
            <a:r>
              <a:rPr lang="en-US" sz="1800" dirty="0">
                <a:latin typeface="Arial"/>
                <a:cs typeface="Arial"/>
              </a:rPr>
              <a:t>with the iterative design process of the ground and space-based experiment </a:t>
            </a:r>
            <a:r>
              <a:rPr lang="en-US" sz="1800" dirty="0" smtClean="0">
                <a:latin typeface="Arial"/>
                <a:cs typeface="Arial"/>
              </a:rPr>
              <a:t>- help </a:t>
            </a:r>
            <a:r>
              <a:rPr lang="en-US" sz="1800" dirty="0">
                <a:latin typeface="Arial"/>
                <a:cs typeface="Arial"/>
              </a:rPr>
              <a:t>to break down large unwieldy problems into smaller </a:t>
            </a:r>
            <a:r>
              <a:rPr lang="en-US" sz="1800" dirty="0" smtClean="0">
                <a:latin typeface="Arial"/>
                <a:cs typeface="Arial"/>
              </a:rPr>
              <a:t>parts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latin typeface="Arial"/>
                <a:cs typeface="Arial"/>
              </a:rPr>
              <a:t>Attend events and technical workshops </a:t>
            </a:r>
          </a:p>
        </p:txBody>
      </p:sp>
    </p:spTree>
    <p:extLst>
      <p:ext uri="{BB962C8B-B14F-4D97-AF65-F5344CB8AC3E}">
        <p14:creationId xmlns:p14="http://schemas.microsoft.com/office/powerpoint/2010/main" val="27225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19975" cy="1143000"/>
          </a:xfrm>
        </p:spPr>
        <p:txBody>
          <a:bodyPr/>
          <a:lstStyle/>
          <a:p>
            <a:r>
              <a:rPr lang="en-US" sz="2200" dirty="0" smtClean="0"/>
              <a:t>Examples of Awarded research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001000" cy="5029200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sz="1800" i="1" dirty="0" smtClean="0">
                <a:latin typeface="Arial"/>
                <a:cs typeface="Arial"/>
              </a:rPr>
              <a:t>The Effects of Different Wavelengths of Light on Algae Oxygen Production in Microgravity</a:t>
            </a:r>
          </a:p>
          <a:p>
            <a:r>
              <a:rPr lang="en-US" sz="1800" i="1" dirty="0" smtClean="0">
                <a:latin typeface="Arial"/>
                <a:cs typeface="Arial"/>
              </a:rPr>
              <a:t>Carbon </a:t>
            </a:r>
            <a:r>
              <a:rPr lang="en-US" sz="1800" i="1" dirty="0">
                <a:latin typeface="Arial"/>
                <a:cs typeface="Arial"/>
              </a:rPr>
              <a:t>Dioxide Emissions of Yeast Cells in </a:t>
            </a:r>
            <a:r>
              <a:rPr lang="en-US" sz="1800" i="1" dirty="0" smtClean="0">
                <a:latin typeface="Arial"/>
                <a:cs typeface="Arial"/>
              </a:rPr>
              <a:t>a Microgravity Environment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i="1" dirty="0" smtClean="0">
                <a:latin typeface="Arial"/>
                <a:cs typeface="Arial"/>
              </a:rPr>
              <a:t>Use of Boron-Enhanced High-Density Polyethylene for Radiation Shielding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1800" i="1" dirty="0">
                <a:latin typeface="Arial"/>
                <a:cs typeface="Arial"/>
              </a:rPr>
              <a:t>The Effects of Microgravity and Light Wavelength on Plant Growth in </a:t>
            </a:r>
            <a:r>
              <a:rPr lang="en-US" sz="1800" i="1" dirty="0" smtClean="0">
                <a:latin typeface="Arial"/>
                <a:cs typeface="Arial"/>
              </a:rPr>
              <a:t>Microgravity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1800" i="1" dirty="0" smtClean="0">
                <a:latin typeface="Arial"/>
                <a:cs typeface="Arial"/>
              </a:rPr>
              <a:t>The Behavior of Slime Molds (</a:t>
            </a:r>
            <a:r>
              <a:rPr lang="en-US" sz="1800" i="1" dirty="0" err="1">
                <a:latin typeface="Arial"/>
                <a:cs typeface="Arial"/>
              </a:rPr>
              <a:t>P</a:t>
            </a:r>
            <a:r>
              <a:rPr lang="en-US" sz="1800" i="1" dirty="0" err="1" smtClean="0">
                <a:latin typeface="Arial"/>
                <a:cs typeface="Arial"/>
              </a:rPr>
              <a:t>hysarum</a:t>
            </a:r>
            <a:r>
              <a:rPr lang="en-US" sz="1800" i="1" dirty="0" smtClean="0">
                <a:latin typeface="Arial"/>
                <a:cs typeface="Arial"/>
              </a:rPr>
              <a:t>) in Microgravity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1800" i="1" dirty="0" smtClean="0">
                <a:latin typeface="Arial"/>
                <a:cs typeface="Arial"/>
              </a:rPr>
              <a:t>Self-assembly of </a:t>
            </a:r>
            <a:r>
              <a:rPr lang="en-US" sz="1800" i="1" dirty="0" err="1" smtClean="0">
                <a:latin typeface="Arial"/>
                <a:cs typeface="Arial"/>
              </a:rPr>
              <a:t>Mesoscopic</a:t>
            </a:r>
            <a:r>
              <a:rPr lang="en-US" sz="1800" i="1" dirty="0" smtClean="0">
                <a:latin typeface="Arial"/>
                <a:cs typeface="Arial"/>
              </a:rPr>
              <a:t> Lipid Mimics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543800" cy="1143000"/>
          </a:xfrm>
        </p:spPr>
        <p:txBody>
          <a:bodyPr/>
          <a:lstStyle/>
          <a:p>
            <a:r>
              <a:rPr lang="en-US" sz="2000" dirty="0" smtClean="0"/>
              <a:t>NDC website: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http://ndcpilotdenver.weebly.com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iss-casis.org/Portals/0/images/casi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8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Shot NDC2 Weebly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89829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Houston school was featured in a Wired Magazine article on 10/2/13 titled: </a:t>
            </a:r>
            <a:r>
              <a:rPr lang="en-US" sz="2000" i="1" dirty="0" smtClean="0">
                <a:latin typeface="Arial"/>
                <a:cs typeface="Arial"/>
              </a:rPr>
              <a:t>Thirteen-Year-Olds </a:t>
            </a:r>
            <a:r>
              <a:rPr lang="en-US" sz="2000" i="1" dirty="0">
                <a:latin typeface="Arial"/>
                <a:cs typeface="Arial"/>
              </a:rPr>
              <a:t>Hack Their Way Into </a:t>
            </a:r>
            <a:r>
              <a:rPr lang="en-US" sz="2000" i="1" dirty="0" smtClean="0">
                <a:latin typeface="Arial"/>
                <a:cs typeface="Arial"/>
              </a:rPr>
              <a:t>Space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3366FF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  <a:latin typeface="Arial"/>
                <a:cs typeface="Arial"/>
                <a:hlinkClick r:id="rId2"/>
              </a:rPr>
              <a:t> http://www.wired.com/2013/10/arduinolab/</a:t>
            </a:r>
            <a:endParaRPr lang="en-US" sz="2000" i="1" dirty="0">
              <a:solidFill>
                <a:srgbClr val="3366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Fox News TV News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smtClean="0">
                <a:latin typeface="Arial"/>
                <a:cs typeface="Arial"/>
              </a:rPr>
              <a:t>coverage of </a:t>
            </a:r>
            <a:r>
              <a:rPr lang="en-US" sz="2000" smtClean="0">
                <a:latin typeface="Arial"/>
                <a:cs typeface="Arial"/>
              </a:rPr>
              <a:t>Denver experiment</a:t>
            </a:r>
          </a:p>
          <a:p>
            <a:pPr marL="0" indent="0">
              <a:buNone/>
            </a:pPr>
            <a:r>
              <a:rPr lang="en-US" sz="2000" i="1" u="sng" smtClean="0">
                <a:latin typeface="Arial"/>
                <a:cs typeface="Arial"/>
                <a:hlinkClick r:id="rId3"/>
              </a:rPr>
              <a:t>http</a:t>
            </a:r>
            <a:r>
              <a:rPr lang="en-US" sz="2000" i="1" u="sng" dirty="0" smtClean="0">
                <a:latin typeface="Arial"/>
                <a:cs typeface="Arial"/>
                <a:hlinkClick r:id="rId3"/>
              </a:rPr>
              <a:t>://kdvr.com/2014/05/13/boulder-students-will-have- project-sent-to-international-space-station</a:t>
            </a:r>
            <a:endParaRPr lang="en-US" sz="2000" i="1" u="sng" dirty="0" smtClean="0">
              <a:latin typeface="Arial"/>
              <a:cs typeface="Arial"/>
              <a:hlinkClick r:id="rId4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Jefferson County Public Schools-TV Flight of the </a:t>
            </a:r>
            <a:r>
              <a:rPr lang="en-US" sz="2000" dirty="0" err="1" smtClean="0">
                <a:latin typeface="Arial"/>
                <a:cs typeface="Arial"/>
              </a:rPr>
              <a:t>Wormonauts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i="1" u="sng" dirty="0" smtClean="0">
                <a:latin typeface="Arial"/>
                <a:cs typeface="Arial"/>
                <a:hlinkClick r:id="rId5"/>
              </a:rPr>
              <a:t>https://www.youtube.com/watch?v=j3VQgjm1-pU</a:t>
            </a:r>
            <a:endParaRPr lang="en-US" sz="2000" i="1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8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43498</TotalTime>
  <Words>837</Words>
  <Application>Microsoft Office PowerPoint</Application>
  <PresentationFormat>On-screen Show (4:3)</PresentationFormat>
  <Paragraphs>135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Arial Rounded MT Bold</vt:lpstr>
      <vt:lpstr>Avant Garde</vt:lpstr>
      <vt:lpstr>Calibri</vt:lpstr>
      <vt:lpstr>Horizon</vt:lpstr>
      <vt:lpstr> The Center for the Advancement of Science in Space </vt:lpstr>
      <vt:lpstr>International Space Station </vt:lpstr>
      <vt:lpstr>CASIS National Design challenge Partners</vt:lpstr>
      <vt:lpstr>The space hardware:  NanoLab </vt:lpstr>
      <vt:lpstr>The Key: technical Development workshops</vt:lpstr>
      <vt:lpstr>The key: team Mentors</vt:lpstr>
      <vt:lpstr>Examples of Awarded research</vt:lpstr>
      <vt:lpstr>NDC website: http://ndcpilotdenver.weebly.com </vt:lpstr>
      <vt:lpstr>MEDIA Coverage</vt:lpstr>
      <vt:lpstr>National Design challenge Timeline</vt:lpstr>
      <vt:lpstr>National Design challenge  Application Process  </vt:lpstr>
      <vt:lpstr>National Design challenge  Grant Breakdown – flight teams </vt:lpstr>
      <vt:lpstr>Boy Scout Merit Badges</vt:lpstr>
      <vt:lpstr>Boy Scouts of America involvement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White</dc:creator>
  <cp:lastModifiedBy>Alli Westover</cp:lastModifiedBy>
  <cp:revision>781</cp:revision>
  <dcterms:created xsi:type="dcterms:W3CDTF">2013-03-12T15:49:39Z</dcterms:created>
  <dcterms:modified xsi:type="dcterms:W3CDTF">2015-06-24T18:15:51Z</dcterms:modified>
</cp:coreProperties>
</file>