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70" r:id="rId7"/>
    <p:sldId id="261" r:id="rId8"/>
    <p:sldId id="273" r:id="rId9"/>
    <p:sldId id="259" r:id="rId10"/>
    <p:sldId id="271" r:id="rId11"/>
    <p:sldId id="272" r:id="rId12"/>
    <p:sldId id="269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5" d="100"/>
          <a:sy n="95" d="100"/>
        </p:scale>
        <p:origin x="-132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7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6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12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01168" y="2432050"/>
            <a:ext cx="3079749" cy="145415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58401" y="2432050"/>
            <a:ext cx="3019571" cy="145415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101168" y="4497389"/>
            <a:ext cx="3079749" cy="143827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058401" y="4497389"/>
            <a:ext cx="3020483" cy="143827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55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9BEBB61-31D1-40F8-9F18-6B7D219650FF}" type="datetimeFigureOut">
              <a:rPr lang="en-US" smtClean="0"/>
              <a:pPr/>
              <a:t>7/22/2014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4ACF4C8-F36E-449E-A2AC-7642612B4B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nanoracks white no backg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1" y="265043"/>
            <a:ext cx="9853564" cy="184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87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7248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53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2945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41595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8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50" y="1466737"/>
            <a:ext cx="9239250" cy="7621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5807"/>
            <a:ext cx="10515600" cy="380115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84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96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7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63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88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01168" y="2432050"/>
            <a:ext cx="3079749" cy="145415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58401" y="2432050"/>
            <a:ext cx="3019571" cy="145415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101168" y="4497389"/>
            <a:ext cx="3079749" cy="143827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058401" y="4497389"/>
            <a:ext cx="3020483" cy="1438275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0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014" y="1361169"/>
            <a:ext cx="9192986" cy="79420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34758"/>
            <a:ext cx="5181600" cy="384220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34758"/>
            <a:ext cx="5181600" cy="384220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6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6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4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F756-F9D2-4F77-B0C9-C9E8B2B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6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3A033-C0A5-4FB7-8FB1-F1CC49BBCE25}" type="datetimeFigureOut">
              <a:rPr lang="en-US" smtClean="0"/>
              <a:t>7/22/2014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0F756-F9D2-4F77-B0C9-C9E8B2BE7F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nanoracks white no background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08" y="265043"/>
            <a:ext cx="7390173" cy="184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7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9BEBB61-31D1-40F8-9F18-6B7D219650FF}" type="datetimeFigureOut">
              <a:rPr lang="en-US" smtClean="0">
                <a:solidFill>
                  <a:prstClr val="white"/>
                </a:solidFill>
              </a:rPr>
              <a:pPr/>
              <a:t>7/22/2014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4ACF4C8-F36E-449E-A2AC-7642612B4B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 descr="nanoracks white no background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6074479"/>
            <a:ext cx="4368800" cy="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65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18.jpeg"/><Relationship Id="rId7" Type="http://schemas.microsoft.com/office/2007/relationships/hdphoto" Target="../media/hdphoto2.wdp"/><Relationship Id="rId12" Type="http://schemas.openxmlformats.org/officeDocument/2006/relationships/image" Target="../media/image11.jpeg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microsoft.com/office/2007/relationships/hdphoto" Target="../media/hdphoto4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19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8.jpe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Frame 1/2a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James Miller</a:t>
            </a:r>
          </a:p>
          <a:p>
            <a:r>
              <a:rPr lang="en-US" dirty="0" smtClean="0"/>
              <a:t>Payload Integration Lead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38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Stuff to Remember while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Keep track of everything you use</a:t>
            </a:r>
          </a:p>
          <a:p>
            <a:r>
              <a:rPr lang="en-US" dirty="0" smtClean="0"/>
              <a:t>Keep a log</a:t>
            </a:r>
          </a:p>
          <a:p>
            <a:r>
              <a:rPr lang="en-US" dirty="0" smtClean="0"/>
              <a:t>Prototype a lot and early</a:t>
            </a:r>
          </a:p>
          <a:p>
            <a:r>
              <a:rPr lang="en-US" dirty="0" smtClean="0"/>
              <a:t>Plan to have everything done early – delays will come up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Always feel free to ask for help</a:t>
            </a:r>
          </a:p>
          <a:p>
            <a:r>
              <a:rPr lang="en-US" dirty="0" smtClean="0"/>
              <a:t>Pictures are worth a thousand words – include lots of drawings and pictures when sending us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0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Pretty Pictures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67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ArduSat</a:t>
            </a:r>
            <a:r>
              <a:rPr lang="en-US" dirty="0" smtClean="0"/>
              <a:t> Deployment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0"/>
            <a:ext cx="5156679" cy="34163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67" y="3124200"/>
            <a:ext cx="5030633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84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Screen Shot 2014-01-28 at 9.21.13 A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36" b="89607" l="9155" r="91315">
                        <a14:foregroundMark x1="50000" y1="52194" x2="50000" y2="52194"/>
                        <a14:foregroundMark x1="57042" y1="34411" x2="57042" y2="34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18" r="5718"/>
          <a:stretch>
            <a:fillRect/>
          </a:stretch>
        </p:blipFill>
        <p:spPr>
          <a:xfrm>
            <a:off x="1674382" y="5648366"/>
            <a:ext cx="1053987" cy="1209634"/>
          </a:xfrm>
          <a:prstGeom prst="rect">
            <a:avLst/>
          </a:prstGeom>
        </p:spPr>
      </p:pic>
      <p:pic>
        <p:nvPicPr>
          <p:cNvPr id="2" name="Picture 1" descr="NR close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58" y="1505974"/>
            <a:ext cx="7252731" cy="48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Screen Shot 2014-01-28 at 9.21.13 A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36" b="89607" l="9155" r="91315">
                        <a14:foregroundMark x1="50000" y1="52194" x2="50000" y2="52194"/>
                        <a14:foregroundMark x1="57042" y1="34411" x2="57042" y2="34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18" r="5718"/>
          <a:stretch>
            <a:fillRect/>
          </a:stretch>
        </p:blipFill>
        <p:spPr>
          <a:xfrm>
            <a:off x="1674382" y="5648366"/>
            <a:ext cx="1053987" cy="1209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054" y="1582394"/>
            <a:ext cx="7339263" cy="488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Screen Shot 2014-01-28 at 9.21.13 A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36" b="89607" l="9155" r="91315">
                        <a14:foregroundMark x1="50000" y1="52194" x2="50000" y2="52194"/>
                        <a14:foregroundMark x1="57042" y1="34411" x2="57042" y2="34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18" r="5718"/>
          <a:stretch>
            <a:fillRect/>
          </a:stretch>
        </p:blipFill>
        <p:spPr>
          <a:xfrm>
            <a:off x="1674382" y="5648366"/>
            <a:ext cx="1053987" cy="1209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1" y="1401511"/>
            <a:ext cx="7046639" cy="46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Screen Shot 2014-01-28 at 9.21.13 A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36" b="89607" l="9155" r="91315">
                        <a14:foregroundMark x1="50000" y1="52194" x2="50000" y2="52194"/>
                        <a14:foregroundMark x1="57042" y1="34411" x2="57042" y2="34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18" r="5718"/>
          <a:stretch>
            <a:fillRect/>
          </a:stretch>
        </p:blipFill>
        <p:spPr>
          <a:xfrm>
            <a:off x="1674382" y="5648366"/>
            <a:ext cx="1053987" cy="12096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317" y="1522400"/>
            <a:ext cx="7286999" cy="48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ployer 2 the Movi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100" y="1481138"/>
            <a:ext cx="8051800" cy="4525962"/>
          </a:xfrm>
        </p:spPr>
      </p:pic>
    </p:spTree>
    <p:extLst>
      <p:ext uri="{BB962C8B-B14F-4D97-AF65-F5344CB8AC3E}">
        <p14:creationId xmlns:p14="http://schemas.microsoft.com/office/powerpoint/2010/main" val="22581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36" y="1481138"/>
            <a:ext cx="6801728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Deployment of Historical </a:t>
            </a:r>
            <a:r>
              <a:rPr lang="en-US" dirty="0" err="1" smtClean="0"/>
              <a:t>Cubesats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53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Space 4 Everyone</a:t>
            </a:r>
          </a:p>
          <a:p>
            <a:r>
              <a:rPr lang="en-US" dirty="0" smtClean="0"/>
              <a:t>Started in 2006</a:t>
            </a:r>
          </a:p>
          <a:p>
            <a:r>
              <a:rPr lang="en-US" dirty="0" smtClean="0"/>
              <a:t>Provides development, integration and operation for commercial, education and government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Agreement with NASA to utilize ISS as a National Lab</a:t>
            </a:r>
          </a:p>
          <a:p>
            <a:r>
              <a:rPr lang="en-US" dirty="0" smtClean="0"/>
              <a:t>Average is 9 months to get new payloads into space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9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payloads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Internal</a:t>
            </a:r>
          </a:p>
          <a:p>
            <a:r>
              <a:rPr lang="en-US" dirty="0" err="1" smtClean="0"/>
              <a:t>Mixsticks</a:t>
            </a:r>
            <a:endParaRPr lang="en-US" dirty="0" smtClean="0"/>
          </a:p>
          <a:p>
            <a:r>
              <a:rPr lang="en-US" dirty="0" err="1" smtClean="0"/>
              <a:t>NanoLabs</a:t>
            </a:r>
            <a:endParaRPr lang="en-US" dirty="0" smtClean="0"/>
          </a:p>
          <a:p>
            <a:r>
              <a:rPr lang="en-US" dirty="0" err="1" smtClean="0"/>
              <a:t>Supercubes</a:t>
            </a:r>
            <a:endParaRPr lang="en-US" dirty="0" smtClean="0"/>
          </a:p>
          <a:p>
            <a:r>
              <a:rPr lang="en-US" dirty="0" err="1" smtClean="0"/>
              <a:t>MicroPlates</a:t>
            </a:r>
            <a:endParaRPr lang="en-US" dirty="0" smtClean="0"/>
          </a:p>
          <a:p>
            <a:r>
              <a:rPr lang="en-US" dirty="0" smtClean="0"/>
              <a:t>Microscope Slides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External</a:t>
            </a:r>
          </a:p>
          <a:p>
            <a:r>
              <a:rPr lang="en-US" dirty="0" err="1" smtClean="0"/>
              <a:t>NanoSats</a:t>
            </a:r>
            <a:endParaRPr lang="en-US" dirty="0" smtClean="0"/>
          </a:p>
          <a:p>
            <a:r>
              <a:rPr lang="en-US" dirty="0" smtClean="0"/>
              <a:t>External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0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54" descr="150_6b9dbdd2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484" y="3956545"/>
            <a:ext cx="4794032" cy="1105387"/>
          </a:xfrm>
          <a:prstGeom prst="rect">
            <a:avLst/>
          </a:prstGeom>
        </p:spPr>
      </p:pic>
      <p:pic>
        <p:nvPicPr>
          <p:cNvPr id="20" name="Picture Placeholder 59" descr="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198" y="1707454"/>
            <a:ext cx="3866448" cy="914401"/>
          </a:xfrm>
          <a:prstGeom prst="rect">
            <a:avLst/>
          </a:prstGeom>
        </p:spPr>
      </p:pic>
      <p:pic>
        <p:nvPicPr>
          <p:cNvPr id="4" name="Picture Placeholder 32" descr="Air_Force_Logo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673" y1="31920" x2="31673" y2="31920"/>
                        <a14:foregroundMark x1="22311" y1="9975" x2="22311" y2="9975"/>
                        <a14:foregroundMark x1="34064" y1="43142" x2="34064" y2="43142"/>
                        <a14:foregroundMark x1="65737" y1="42394" x2="65737" y2="42394"/>
                        <a14:foregroundMark x1="75896" y1="9975" x2="75896" y2="9975"/>
                        <a14:foregroundMark x1="50199" y1="53865" x2="50199" y2="53865"/>
                        <a14:foregroundMark x1="48606" y1="66833" x2="48606" y2="66833"/>
                        <a14:foregroundMark x1="39841" y1="62344" x2="39841" y2="62344"/>
                        <a14:foregroundMark x1="60159" y1="61097" x2="60159" y2="61097"/>
                        <a14:foregroundMark x1="6574" y1="96509" x2="6574" y2="96509"/>
                        <a14:foregroundMark x1="10757" y1="97007" x2="10757" y2="97007"/>
                        <a14:foregroundMark x1="15737" y1="96509" x2="15737" y2="96509"/>
                        <a14:foregroundMark x1="23307" y1="97007" x2="23307" y2="97007"/>
                        <a14:foregroundMark x1="29283" y1="95262" x2="29283" y2="95262"/>
                        <a14:foregroundMark x1="38645" y1="95761" x2="38645" y2="95761"/>
                        <a14:foregroundMark x1="42629" y1="95761" x2="42629" y2="95761"/>
                        <a14:foregroundMark x1="55179" y1="96259" x2="55179" y2="96259"/>
                        <a14:foregroundMark x1="63347" y1="96259" x2="63347" y2="96259"/>
                        <a14:foregroundMark x1="73307" y1="94015" x2="73307" y2="94015"/>
                        <a14:foregroundMark x1="82271" y1="95012" x2="82271" y2="95012"/>
                        <a14:foregroundMark x1="92430" y1="95012" x2="92430" y2="95012"/>
                        <a14:backgroundMark x1="31673" y1="94015" x2="31673" y2="94015"/>
                        <a14:backgroundMark x1="45219" y1="91521" x2="45219" y2="91521"/>
                        <a14:backgroundMark x1="75697" y1="91521" x2="75697" y2="91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6" r="-423"/>
          <a:stretch/>
        </p:blipFill>
        <p:spPr>
          <a:xfrm>
            <a:off x="3444402" y="155631"/>
            <a:ext cx="1945967" cy="1551823"/>
          </a:xfrm>
          <a:prstGeom prst="rect">
            <a:avLst/>
          </a:prstGeom>
        </p:spPr>
      </p:pic>
      <p:pic>
        <p:nvPicPr>
          <p:cNvPr id="5" name="Picture Placeholder 25" descr="fisher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0655" y="2308024"/>
            <a:ext cx="1403998" cy="1403998"/>
          </a:xfrm>
          <a:prstGeom prst="rect">
            <a:avLst/>
          </a:prstGeom>
        </p:spPr>
      </p:pic>
      <p:pic>
        <p:nvPicPr>
          <p:cNvPr id="6" name="Picture Placeholder 20" descr="florida_tech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6865" y="5061931"/>
            <a:ext cx="1403998" cy="1403998"/>
          </a:xfrm>
          <a:prstGeom prst="rect">
            <a:avLst/>
          </a:prstGeom>
        </p:spPr>
      </p:pic>
      <p:pic>
        <p:nvPicPr>
          <p:cNvPr id="7" name="Picture Placeholder 28" descr="lithuanica_sat.jpe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980" y="2899858"/>
            <a:ext cx="1264169" cy="1188000"/>
          </a:xfrm>
          <a:prstGeom prst="rect">
            <a:avLst/>
          </a:prstGeom>
        </p:spPr>
      </p:pic>
      <p:pic>
        <p:nvPicPr>
          <p:cNvPr id="8" name="Picture Placeholder 22" descr="nesse-banner-small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893" y="2308025"/>
            <a:ext cx="1874492" cy="1183665"/>
          </a:xfrm>
          <a:prstGeom prst="rect">
            <a:avLst/>
          </a:prstGeom>
        </p:spPr>
      </p:pic>
      <p:pic>
        <p:nvPicPr>
          <p:cNvPr id="9" name="Picture Placeholder 24" descr="KACST Logo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5158" y="2899862"/>
            <a:ext cx="1787951" cy="1187997"/>
          </a:xfrm>
          <a:prstGeom prst="rect">
            <a:avLst/>
          </a:prstGeom>
        </p:spPr>
      </p:pic>
      <p:pic>
        <p:nvPicPr>
          <p:cNvPr id="10" name="Picture Placeholder 21" descr="valley_christian_school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980" y="4302653"/>
            <a:ext cx="3245129" cy="886259"/>
          </a:xfrm>
          <a:prstGeom prst="rect">
            <a:avLst/>
          </a:prstGeom>
        </p:spPr>
      </p:pic>
      <p:pic>
        <p:nvPicPr>
          <p:cNvPr id="12" name="Picture Placeholder 31" descr="nasa_logo.jpe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4878" y1="47805" x2="54878" y2="47805"/>
                        <a14:foregroundMark x1="41870" y1="50244" x2="41870" y2="50244"/>
                        <a14:foregroundMark x1="20732" y1="49756" x2="20732" y2="49756"/>
                        <a14:foregroundMark x1="45122" y1="69268" x2="45122" y2="69268"/>
                        <a14:foregroundMark x1="40244" y1="62927" x2="40244" y2="62927"/>
                        <a14:foregroundMark x1="35772" y1="55610" x2="35772" y2="55610"/>
                        <a14:foregroundMark x1="30081" y1="44878" x2="30081" y2="44878"/>
                        <a14:foregroundMark x1="68293" y1="72683" x2="68293" y2="72683"/>
                        <a14:foregroundMark x1="65447" y1="55122" x2="65447" y2="55122"/>
                        <a14:foregroundMark x1="67480" y1="60976" x2="67480" y2="60976"/>
                        <a14:foregroundMark x1="63008" y1="50244" x2="63008" y2="50244"/>
                        <a14:foregroundMark x1="61382" y1="46829" x2="61382" y2="46829"/>
                        <a14:foregroundMark x1="57724" y1="40000" x2="57724" y2="40000"/>
                        <a14:foregroundMark x1="76016" y1="50244" x2="76016" y2="50244"/>
                        <a14:foregroundMark x1="23984" y1="53659" x2="23984" y2="53659"/>
                        <a14:foregroundMark x1="21138" y1="56098" x2="21138" y2="56098"/>
                        <a14:foregroundMark x1="14228" y1="44390" x2="14228" y2="44390"/>
                        <a14:foregroundMark x1="18293" y1="45854" x2="18293" y2="45854"/>
                        <a14:foregroundMark x1="39837" y1="43902" x2="39837" y2="43902"/>
                        <a14:foregroundMark x1="43496" y1="55610" x2="43496" y2="55610"/>
                        <a14:foregroundMark x1="34959" y1="49756" x2="34959" y2="49756"/>
                        <a14:foregroundMark x1="36992" y1="45854" x2="36992" y2="45854"/>
                        <a14:foregroundMark x1="60163" y1="53659" x2="60163" y2="53659"/>
                        <a14:foregroundMark x1="52846" y1="44390" x2="52846" y2="44390"/>
                        <a14:foregroundMark x1="75610" y1="45854" x2="75610" y2="45854"/>
                        <a14:foregroundMark x1="79268" y1="56585" x2="79268" y2="56585"/>
                        <a14:foregroundMark x1="70732" y1="53659" x2="70732" y2="53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483" t="-1482"/>
          <a:stretch/>
        </p:blipFill>
        <p:spPr>
          <a:xfrm>
            <a:off x="8524469" y="107769"/>
            <a:ext cx="1743415" cy="1440000"/>
          </a:xfrm>
          <a:prstGeom prst="rect">
            <a:avLst/>
          </a:prstGeom>
        </p:spPr>
      </p:pic>
      <p:pic>
        <p:nvPicPr>
          <p:cNvPr id="13" name="Picture 12" descr="Planet_Labs_Logo.jpg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7333" y1="47333" x2="17333" y2="47333"/>
                        <a14:foregroundMark x1="18000" y1="42333" x2="18000" y2="42333"/>
                        <a14:foregroundMark x1="27667" y1="47333" x2="27667" y2="47333"/>
                        <a14:foregroundMark x1="28333" y1="51333" x2="28333" y2="51333"/>
                        <a14:foregroundMark x1="40000" y1="49333" x2="40000" y2="49333"/>
                        <a14:foregroundMark x1="44333" y1="50000" x2="44333" y2="50000"/>
                        <a14:foregroundMark x1="52667" y1="50000" x2="52667" y2="50000"/>
                        <a14:foregroundMark x1="58000" y1="48000" x2="58000" y2="48000"/>
                        <a14:foregroundMark x1="53333" y1="43333" x2="53333" y2="43333"/>
                        <a14:foregroundMark x1="60667" y1="52000" x2="60667" y2="52000"/>
                        <a14:foregroundMark x1="67000" y1="52000" x2="67000" y2="52000"/>
                        <a14:foregroundMark x1="65667" y1="47333" x2="65667" y2="47333"/>
                        <a14:foregroundMark x1="67667" y1="42333" x2="67667" y2="42333"/>
                        <a14:foregroundMark x1="78667" y1="43333" x2="78667" y2="43333"/>
                        <a14:foregroundMark x1="79333" y1="48667" x2="79333" y2="48667"/>
                        <a14:foregroundMark x1="83000" y1="42333" x2="83000" y2="42333"/>
                        <a14:foregroundMark x1="56000" y1="64000" x2="56000" y2="64000"/>
                        <a14:foregroundMark x1="53333" y1="59667" x2="53333" y2="59667"/>
                        <a14:foregroundMark x1="64333" y1="62000" x2="64333" y2="62000"/>
                        <a14:foregroundMark x1="43667" y1="62667" x2="43667" y2="62667"/>
                        <a14:foregroundMark x1="36667" y1="65333" x2="36667" y2="65333"/>
                        <a14:foregroundMark x1="36667" y1="60333" x2="36667" y2="6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70" t="4972" r="5607" b="4281"/>
          <a:stretch/>
        </p:blipFill>
        <p:spPr>
          <a:xfrm>
            <a:off x="5507516" y="2211573"/>
            <a:ext cx="1368000" cy="1376573"/>
          </a:xfrm>
          <a:prstGeom prst="rect">
            <a:avLst/>
          </a:prstGeom>
        </p:spPr>
      </p:pic>
      <p:pic>
        <p:nvPicPr>
          <p:cNvPr id="15" name="Picture Placeholder 43" descr="Stanford_logo.pn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64" b="-9783"/>
          <a:stretch/>
        </p:blipFill>
        <p:spPr>
          <a:xfrm>
            <a:off x="5200864" y="5420394"/>
            <a:ext cx="1977080" cy="1046975"/>
          </a:xfrm>
          <a:prstGeom prst="rect">
            <a:avLst/>
          </a:prstGeom>
        </p:spPr>
      </p:pic>
      <p:pic>
        <p:nvPicPr>
          <p:cNvPr id="16" name="Picture Placeholder 57" descr="Virgin_Galactic.pn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3" b="1294"/>
          <a:stretch/>
        </p:blipFill>
        <p:spPr>
          <a:xfrm>
            <a:off x="5884735" y="264795"/>
            <a:ext cx="1981562" cy="1282975"/>
          </a:xfrm>
          <a:prstGeom prst="rect">
            <a:avLst/>
          </a:prstGeom>
        </p:spPr>
      </p:pic>
      <p:pic>
        <p:nvPicPr>
          <p:cNvPr id="17" name="Picture Placeholder 50" descr="Wordmark-K-O-T-v8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42" b="-26042"/>
          <a:stretch>
            <a:fillRect/>
          </a:stretch>
        </p:blipFill>
        <p:spPr>
          <a:xfrm>
            <a:off x="1605231" y="4846366"/>
            <a:ext cx="2011634" cy="2011634"/>
          </a:xfrm>
          <a:prstGeom prst="rect">
            <a:avLst/>
          </a:prstGeom>
        </p:spPr>
      </p:pic>
      <p:pic>
        <p:nvPicPr>
          <p:cNvPr id="19" name="Picture Placeholder 56" descr="Louis_Vuitton_Logo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43" t="-1409" r="-4444" b="-2818"/>
          <a:stretch/>
        </p:blipFill>
        <p:spPr>
          <a:xfrm>
            <a:off x="5574360" y="3835483"/>
            <a:ext cx="1234313" cy="1425841"/>
          </a:xfrm>
          <a:prstGeom prst="rect">
            <a:avLst/>
          </a:prstGeom>
        </p:spPr>
      </p:pic>
      <p:pic>
        <p:nvPicPr>
          <p:cNvPr id="21" name="Picture 20" descr="sanford_burnham_logo.jpe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68" y="5420393"/>
            <a:ext cx="3245129" cy="8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ISS: The Current Frontier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362" y="2157489"/>
            <a:ext cx="7460896" cy="43682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917233" y="3788229"/>
            <a:ext cx="727787" cy="447869"/>
          </a:xfrm>
          <a:prstGeom prst="ellipse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5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NanoRacks Frame 1/</a:t>
            </a:r>
            <a:r>
              <a:rPr lang="en-US" dirty="0"/>
              <a:t>2</a:t>
            </a:r>
            <a:r>
              <a:rPr lang="en-US" dirty="0" smtClean="0"/>
              <a:t>Concept</a:t>
            </a:r>
            <a:endParaRPr lang="en-US" dirty="0"/>
          </a:p>
        </p:txBody>
      </p:sp>
      <p:sp>
        <p:nvSpPr>
          <p:cNvPr id="4" name="Text Box 14"/>
          <p:cNvSpPr txBox="1">
            <a:spLocks noGrp="1" noChangeArrowheads="1"/>
          </p:cNvSpPr>
          <p:nvPr>
            <p:ph idx="1"/>
          </p:nvPr>
        </p:nvSpPr>
        <p:spPr bwMode="auto">
          <a:xfrm>
            <a:off x="904874" y="2737641"/>
            <a:ext cx="5376862" cy="339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buFontTx/>
              <a:buChar char="•"/>
            </a:pPr>
            <a:r>
              <a:rPr lang="en-US" sz="1600" dirty="0">
                <a:latin typeface="+mn-lt"/>
              </a:rPr>
              <a:t>EXPRESS Rack Locker holds Middeck Locker Replacements</a:t>
            </a:r>
          </a:p>
          <a:p>
            <a:pPr algn="l">
              <a:buFontTx/>
              <a:buChar char="•"/>
            </a:pPr>
            <a:r>
              <a:rPr lang="en-US" sz="1600" dirty="0">
                <a:latin typeface="+mn-lt"/>
              </a:rPr>
              <a:t>EXPRESS Rack Locker holds NanoRacks Frames  </a:t>
            </a:r>
          </a:p>
          <a:p>
            <a:pPr algn="l">
              <a:buFontTx/>
              <a:buChar char="•"/>
            </a:pPr>
            <a:r>
              <a:rPr lang="en-US" sz="1600" dirty="0">
                <a:latin typeface="+mn-lt"/>
              </a:rPr>
              <a:t>Each NR Lab Frame holds up to 16 NR Lab Modules. </a:t>
            </a:r>
          </a:p>
          <a:p>
            <a:pPr algn="l">
              <a:buFontTx/>
              <a:buChar char="•"/>
            </a:pPr>
            <a:r>
              <a:rPr lang="en-US" sz="1600" dirty="0">
                <a:latin typeface="+mn-lt"/>
              </a:rPr>
              <a:t>NanoRacks Frame provides power, USB data connectivity and forced air cooling to the Cube Lab Modules.</a:t>
            </a:r>
          </a:p>
          <a:p>
            <a:pPr algn="l">
              <a:buFontTx/>
              <a:buChar char="•"/>
            </a:pPr>
            <a:r>
              <a:rPr lang="en-US" sz="1600" dirty="0">
                <a:latin typeface="+mn-lt"/>
              </a:rPr>
              <a:t>NR Frame breaks down to stow in a single CTB.  </a:t>
            </a:r>
          </a:p>
          <a:p>
            <a:pPr algn="l">
              <a:buFontTx/>
              <a:buChar char="•"/>
            </a:pPr>
            <a:r>
              <a:rPr lang="en-US" sz="1600" dirty="0">
                <a:latin typeface="+mn-lt"/>
              </a:rPr>
              <a:t>NanoRacks Modules can be stowed in any size CTB.</a:t>
            </a:r>
          </a:p>
          <a:p>
            <a:pPr algn="l">
              <a:buFontTx/>
              <a:buChar char="•"/>
            </a:pPr>
            <a:r>
              <a:rPr lang="en-US" sz="1600" dirty="0">
                <a:latin typeface="+mn-lt"/>
              </a:rPr>
              <a:t>NanoRacks Modules can be returned in a </a:t>
            </a:r>
            <a:r>
              <a:rPr lang="en-US" sz="1600" dirty="0" smtClean="0">
                <a:latin typeface="+mn-lt"/>
              </a:rPr>
              <a:t>Soyuz or Dragon.</a:t>
            </a:r>
            <a:endParaRPr lang="en-US" sz="1600" dirty="0">
              <a:latin typeface="+mn-lt"/>
            </a:endParaRPr>
          </a:p>
          <a:p>
            <a:pPr algn="l">
              <a:buFontTx/>
              <a:buChar char="•"/>
            </a:pPr>
            <a:r>
              <a:rPr lang="en-US" sz="1600" dirty="0">
                <a:latin typeface="+mn-lt"/>
              </a:rPr>
              <a:t>NanoRacks, LLC assists Payload Integrators with design to minimize impact to the space transportation system and the ISS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094578"/>
            <a:ext cx="20574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7129462" y="3597276"/>
            <a:ext cx="3614738" cy="2532063"/>
            <a:chOff x="1173" y="912"/>
            <a:chExt cx="3840" cy="2939"/>
          </a:xfrm>
        </p:grpSpPr>
        <p:pic>
          <p:nvPicPr>
            <p:cNvPr id="22" name="Picture 21" descr="E3_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912"/>
              <a:ext cx="3381" cy="2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12"/>
            <p:cNvSpPr>
              <a:spLocks noChangeArrowheads="1"/>
            </p:cNvSpPr>
            <p:nvPr/>
          </p:nvSpPr>
          <p:spPr bwMode="auto">
            <a:xfrm rot="-1785593">
              <a:off x="1582" y="2648"/>
              <a:ext cx="576" cy="96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 eaLnBrk="1" hangingPunct="1">
                <a:spcBef>
                  <a:spcPct val="0"/>
                </a:spcBef>
              </a:pPr>
              <a:endParaRPr lang="en-US" sz="1800" b="0"/>
            </a:p>
          </p:txBody>
        </p:sp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C3C8D2"/>
                </a:clrFrom>
                <a:clrTo>
                  <a:srgbClr val="C3C8D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6" t="16888" r="14444" b="10222"/>
            <a:stretch>
              <a:fillRect/>
            </a:stretch>
          </p:blipFill>
          <p:spPr bwMode="auto">
            <a:xfrm rot="223444">
              <a:off x="2095" y="2093"/>
              <a:ext cx="756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C3C8D2"/>
                </a:clrFrom>
                <a:clrTo>
                  <a:srgbClr val="C3C8D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8" t="21333" r="16112" b="17334"/>
            <a:stretch>
              <a:fillRect/>
            </a:stretch>
          </p:blipFill>
          <p:spPr bwMode="auto">
            <a:xfrm>
              <a:off x="1173" y="2626"/>
              <a:ext cx="672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7205662" y="3597276"/>
            <a:ext cx="106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>
                <a:solidFill>
                  <a:srgbClr val="0070C0"/>
                </a:solidFill>
              </a:rPr>
              <a:t>Cube Lab Frame with 16 Cube Lab Modules</a:t>
            </a: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7239000" y="4283075"/>
            <a:ext cx="347662" cy="99060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8272463" y="355123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dirty="0">
                <a:solidFill>
                  <a:srgbClr val="0070C0"/>
                </a:solidFill>
              </a:rPr>
              <a:t>EXPRESS Rack 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1000" dirty="0">
                <a:solidFill>
                  <a:srgbClr val="0070C0"/>
                </a:solidFill>
              </a:rPr>
              <a:t>Locker</a:t>
            </a:r>
          </a:p>
        </p:txBody>
      </p:sp>
      <p:sp>
        <p:nvSpPr>
          <p:cNvPr id="21" name="Line 53"/>
          <p:cNvSpPr>
            <a:spLocks noChangeShapeType="1"/>
          </p:cNvSpPr>
          <p:nvPr/>
        </p:nvSpPr>
        <p:spPr bwMode="auto">
          <a:xfrm flipH="1">
            <a:off x="8196262" y="3902075"/>
            <a:ext cx="381000" cy="91440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3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JEM Module with NanoRack Frames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466" y="2376488"/>
            <a:ext cx="5723068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92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 Close Frame 1/2a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3" y="2335213"/>
            <a:ext cx="5122333" cy="38417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USB data 2.0</a:t>
            </a:r>
          </a:p>
          <a:p>
            <a:r>
              <a:rPr lang="en-US" dirty="0" smtClean="0"/>
              <a:t>Power: 5V 0.3A per USB port</a:t>
            </a:r>
          </a:p>
          <a:p>
            <a:r>
              <a:rPr lang="en-US" dirty="0" smtClean="0"/>
              <a:t>All commanding and data transfer through command prompt</a:t>
            </a:r>
          </a:p>
          <a:p>
            <a:r>
              <a:rPr lang="en-US" dirty="0" smtClean="0"/>
              <a:t>Air cooled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6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Cubes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Any orientation requirements for launch, return and on-orbit need to be identified early</a:t>
            </a:r>
          </a:p>
          <a:p>
            <a:r>
              <a:rPr lang="en-US" dirty="0" smtClean="0"/>
              <a:t>Cold Stow is available but also needs to be requested early</a:t>
            </a:r>
          </a:p>
          <a:p>
            <a:r>
              <a:rPr lang="en-US" dirty="0" smtClean="0"/>
              <a:t>Detail your ops plan for contingencies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33" y="2335213"/>
            <a:ext cx="5122333" cy="3841750"/>
          </a:xfrm>
        </p:spPr>
      </p:pic>
    </p:spTree>
    <p:extLst>
      <p:ext uri="{BB962C8B-B14F-4D97-AF65-F5344CB8AC3E}">
        <p14:creationId xmlns:p14="http://schemas.microsoft.com/office/powerpoint/2010/main" val="116996988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301</Words>
  <Application>Microsoft Office PowerPoint</Application>
  <PresentationFormat>Custom</PresentationFormat>
  <Paragraphs>55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Concourse</vt:lpstr>
      <vt:lpstr>Frame 1/2a Overview</vt:lpstr>
      <vt:lpstr>Company Summary</vt:lpstr>
      <vt:lpstr>Types of payloads</vt:lpstr>
      <vt:lpstr>PowerPoint Presentation</vt:lpstr>
      <vt:lpstr>ISS: The Current Frontier</vt:lpstr>
      <vt:lpstr>NanoRacks Frame 1/2Concept</vt:lpstr>
      <vt:lpstr>JEM Module with NanoRack Frames</vt:lpstr>
      <vt:lpstr>Up Close Frame 1/2a</vt:lpstr>
      <vt:lpstr>The Cubes</vt:lpstr>
      <vt:lpstr>Stuff to Remember while Building</vt:lpstr>
      <vt:lpstr>Backup Slides</vt:lpstr>
      <vt:lpstr>ArduSat Deployment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Deployment of Historical Cubesats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Miller</dc:creator>
  <cp:lastModifiedBy>Laura Colville</cp:lastModifiedBy>
  <cp:revision>19</cp:revision>
  <dcterms:created xsi:type="dcterms:W3CDTF">2014-07-21T20:16:48Z</dcterms:created>
  <dcterms:modified xsi:type="dcterms:W3CDTF">2014-07-22T18:12:09Z</dcterms:modified>
</cp:coreProperties>
</file>